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handoutMasterIdLst>
    <p:handoutMasterId r:id="rId64"/>
  </p:handoutMasterIdLst>
  <p:sldIdLst>
    <p:sldId id="470" r:id="rId2"/>
    <p:sldId id="430" r:id="rId3"/>
    <p:sldId id="496" r:id="rId4"/>
    <p:sldId id="325" r:id="rId5"/>
    <p:sldId id="444" r:id="rId6"/>
    <p:sldId id="445" r:id="rId7"/>
    <p:sldId id="404" r:id="rId8"/>
    <p:sldId id="457" r:id="rId9"/>
    <p:sldId id="460" r:id="rId10"/>
    <p:sldId id="461" r:id="rId11"/>
    <p:sldId id="465" r:id="rId12"/>
    <p:sldId id="466" r:id="rId13"/>
    <p:sldId id="347" r:id="rId14"/>
    <p:sldId id="352" r:id="rId15"/>
    <p:sldId id="354" r:id="rId16"/>
    <p:sldId id="365" r:id="rId17"/>
    <p:sldId id="415" r:id="rId18"/>
    <p:sldId id="417" r:id="rId19"/>
    <p:sldId id="421" r:id="rId20"/>
    <p:sldId id="422" r:id="rId21"/>
    <p:sldId id="425" r:id="rId22"/>
    <p:sldId id="467" r:id="rId23"/>
    <p:sldId id="468" r:id="rId24"/>
    <p:sldId id="450" r:id="rId25"/>
    <p:sldId id="464" r:id="rId26"/>
    <p:sldId id="452" r:id="rId27"/>
    <p:sldId id="442" r:id="rId28"/>
    <p:sldId id="471" r:id="rId29"/>
    <p:sldId id="472" r:id="rId30"/>
    <p:sldId id="473" r:id="rId31"/>
    <p:sldId id="475" r:id="rId32"/>
    <p:sldId id="477" r:id="rId33"/>
    <p:sldId id="476" r:id="rId34"/>
    <p:sldId id="478" r:id="rId35"/>
    <p:sldId id="479" r:id="rId36"/>
    <p:sldId id="474" r:id="rId37"/>
    <p:sldId id="480" r:id="rId38"/>
    <p:sldId id="481" r:id="rId39"/>
    <p:sldId id="490" r:id="rId40"/>
    <p:sldId id="484" r:id="rId41"/>
    <p:sldId id="485" r:id="rId42"/>
    <p:sldId id="486" r:id="rId43"/>
    <p:sldId id="487" r:id="rId44"/>
    <p:sldId id="488" r:id="rId45"/>
    <p:sldId id="489" r:id="rId46"/>
    <p:sldId id="491" r:id="rId47"/>
    <p:sldId id="492" r:id="rId48"/>
    <p:sldId id="493" r:id="rId49"/>
    <p:sldId id="494" r:id="rId50"/>
    <p:sldId id="495" r:id="rId51"/>
    <p:sldId id="322" r:id="rId52"/>
    <p:sldId id="498" r:id="rId53"/>
    <p:sldId id="499" r:id="rId54"/>
    <p:sldId id="500" r:id="rId55"/>
    <p:sldId id="502" r:id="rId56"/>
    <p:sldId id="503" r:id="rId57"/>
    <p:sldId id="504" r:id="rId58"/>
    <p:sldId id="505" r:id="rId59"/>
    <p:sldId id="506" r:id="rId60"/>
    <p:sldId id="497" r:id="rId61"/>
    <p:sldId id="40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29C47094-1BCC-4AA9-B0A7-3414DECEEB2A}">
          <p14:sldIdLst>
            <p14:sldId id="470"/>
            <p14:sldId id="430"/>
            <p14:sldId id="496"/>
            <p14:sldId id="325"/>
            <p14:sldId id="444"/>
            <p14:sldId id="445"/>
            <p14:sldId id="404"/>
            <p14:sldId id="457"/>
            <p14:sldId id="460"/>
            <p14:sldId id="461"/>
            <p14:sldId id="465"/>
            <p14:sldId id="466"/>
            <p14:sldId id="347"/>
            <p14:sldId id="352"/>
            <p14:sldId id="354"/>
            <p14:sldId id="365"/>
            <p14:sldId id="415"/>
            <p14:sldId id="417"/>
            <p14:sldId id="421"/>
            <p14:sldId id="422"/>
            <p14:sldId id="425"/>
            <p14:sldId id="467"/>
            <p14:sldId id="468"/>
            <p14:sldId id="450"/>
            <p14:sldId id="464"/>
            <p14:sldId id="452"/>
            <p14:sldId id="442"/>
          </p14:sldIdLst>
        </p14:section>
        <p14:section name="Micado-Optimizer-Test" id="{A6070C13-4E6C-4DB2-B14E-35A00B10BF4F}">
          <p14:sldIdLst>
            <p14:sldId id="471"/>
            <p14:sldId id="472"/>
            <p14:sldId id="473"/>
            <p14:sldId id="475"/>
            <p14:sldId id="477"/>
            <p14:sldId id="476"/>
            <p14:sldId id="478"/>
            <p14:sldId id="479"/>
            <p14:sldId id="474"/>
            <p14:sldId id="480"/>
            <p14:sldId id="481"/>
            <p14:sldId id="490"/>
            <p14:sldId id="484"/>
            <p14:sldId id="485"/>
            <p14:sldId id="486"/>
            <p14:sldId id="487"/>
            <p14:sldId id="488"/>
            <p14:sldId id="489"/>
            <p14:sldId id="491"/>
            <p14:sldId id="492"/>
            <p14:sldId id="493"/>
            <p14:sldId id="494"/>
            <p14:sldId id="495"/>
            <p14:sldId id="322"/>
            <p14:sldId id="498"/>
            <p14:sldId id="499"/>
            <p14:sldId id="500"/>
            <p14:sldId id="502"/>
            <p14:sldId id="503"/>
            <p14:sldId id="504"/>
            <p14:sldId id="505"/>
            <p14:sldId id="506"/>
            <p14:sldId id="497"/>
            <p14:sldId id="4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7C2A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88683" autoAdjust="0"/>
  </p:normalViewPr>
  <p:slideViewPr>
    <p:cSldViewPr snapToGrid="0">
      <p:cViewPr>
        <p:scale>
          <a:sx n="70" d="100"/>
          <a:sy n="70" d="100"/>
        </p:scale>
        <p:origin x="588"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A82FDA3-5010-420F-81B5-9E41F2125D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D9EEFB1E-35B5-49F2-871C-D2BBAE1007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93D0E-2034-4D6C-BA70-FA18633ACB1C}" type="datetimeFigureOut">
              <a:rPr lang="en-US" smtClean="0"/>
              <a:t>10/1/2021</a:t>
            </a:fld>
            <a:endParaRPr lang="en-US"/>
          </a:p>
        </p:txBody>
      </p:sp>
      <p:sp>
        <p:nvSpPr>
          <p:cNvPr id="4" name="Fußzeilenplatzhalter 3">
            <a:extLst>
              <a:ext uri="{FF2B5EF4-FFF2-40B4-BE49-F238E27FC236}">
                <a16:creationId xmlns:a16="http://schemas.microsoft.com/office/drawing/2014/main" id="{68FE67EE-33F0-47C1-A2FA-36855767A9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2C2E07EB-FB00-4E42-91CE-2F6FB1D9C1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543177-1576-47C9-9C22-43F631D5CF57}" type="slidenum">
              <a:rPr lang="en-US" smtClean="0"/>
              <a:t>‹#›</a:t>
            </a:fld>
            <a:endParaRPr lang="en-US"/>
          </a:p>
        </p:txBody>
      </p:sp>
    </p:spTree>
    <p:extLst>
      <p:ext uri="{BB962C8B-B14F-4D97-AF65-F5344CB8AC3E}">
        <p14:creationId xmlns:p14="http://schemas.microsoft.com/office/powerpoint/2010/main" val="339601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2C1B0-CF0C-4CCA-94AA-5A7E403898B6}" type="datetimeFigureOut">
              <a:rPr lang="en-US" smtClean="0"/>
              <a:t>10/1/2021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56732-1859-4097-A93A-777074D184A8}" type="slidenum">
              <a:rPr lang="en-US" smtClean="0"/>
              <a:t>‹#›</a:t>
            </a:fld>
            <a:endParaRPr lang="en-US"/>
          </a:p>
        </p:txBody>
      </p:sp>
    </p:spTree>
    <p:extLst>
      <p:ext uri="{BB962C8B-B14F-4D97-AF65-F5344CB8AC3E}">
        <p14:creationId xmlns:p14="http://schemas.microsoft.com/office/powerpoint/2010/main" val="2476178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a:t>
            </a:fld>
            <a:endParaRPr lang="hu-HU" dirty="0"/>
          </a:p>
        </p:txBody>
      </p:sp>
    </p:spTree>
    <p:extLst>
      <p:ext uri="{BB962C8B-B14F-4D97-AF65-F5344CB8AC3E}">
        <p14:creationId xmlns:p14="http://schemas.microsoft.com/office/powerpoint/2010/main" val="6110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Sikerült kialakítanom egy egységes tesztelési keretrendszert. Ennek most látszólag még nincs meg az eredménye, de segítségével egységesen vizsgálthatóak a kísérletek, a különböző beállítások. Szűkséges volt most itt tartok, segítségével a jövőben sokkal könnyebb lesz elemezni az eredményeket.</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11</a:t>
            </a:fld>
            <a:endParaRPr lang="hu-HU" dirty="0"/>
          </a:p>
        </p:txBody>
      </p:sp>
    </p:spTree>
    <p:extLst>
      <p:ext uri="{BB962C8B-B14F-4D97-AF65-F5344CB8AC3E}">
        <p14:creationId xmlns:p14="http://schemas.microsoft.com/office/powerpoint/2010/main" val="5192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12</a:t>
            </a:fld>
            <a:endParaRPr lang="hu-HU" dirty="0"/>
          </a:p>
        </p:txBody>
      </p:sp>
    </p:spTree>
    <p:extLst>
      <p:ext uri="{BB962C8B-B14F-4D97-AF65-F5344CB8AC3E}">
        <p14:creationId xmlns:p14="http://schemas.microsoft.com/office/powerpoint/2010/main" val="655674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13</a:t>
            </a:fld>
            <a:endParaRPr lang="hu-HU" dirty="0"/>
          </a:p>
        </p:txBody>
      </p:sp>
    </p:spTree>
    <p:extLst>
      <p:ext uri="{BB962C8B-B14F-4D97-AF65-F5344CB8AC3E}">
        <p14:creationId xmlns:p14="http://schemas.microsoft.com/office/powerpoint/2010/main" val="172233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14</a:t>
            </a:fld>
            <a:endParaRPr lang="hu-HU" dirty="0"/>
          </a:p>
        </p:txBody>
      </p:sp>
    </p:spTree>
    <p:extLst>
      <p:ext uri="{BB962C8B-B14F-4D97-AF65-F5344CB8AC3E}">
        <p14:creationId xmlns:p14="http://schemas.microsoft.com/office/powerpoint/2010/main" val="9353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15</a:t>
            </a:fld>
            <a:endParaRPr lang="hu-HU" dirty="0"/>
          </a:p>
        </p:txBody>
      </p:sp>
    </p:spTree>
    <p:extLst>
      <p:ext uri="{BB962C8B-B14F-4D97-AF65-F5344CB8AC3E}">
        <p14:creationId xmlns:p14="http://schemas.microsoft.com/office/powerpoint/2010/main" val="351738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16</a:t>
            </a:fld>
            <a:endParaRPr lang="hu-HU" dirty="0"/>
          </a:p>
        </p:txBody>
      </p:sp>
    </p:spTree>
    <p:extLst>
      <p:ext uri="{BB962C8B-B14F-4D97-AF65-F5344CB8AC3E}">
        <p14:creationId xmlns:p14="http://schemas.microsoft.com/office/powerpoint/2010/main" val="32297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Ide még kell egy magyarázat, hogy ha a Neurális háló becslése a mérési adatok alapján kimutat a </a:t>
            </a:r>
            <a:r>
              <a:rPr lang="hu-HU" dirty="0" err="1"/>
              <a:t>rangeből</a:t>
            </a:r>
            <a:r>
              <a:rPr lang="hu-HU" dirty="0"/>
              <a:t> akkor hívjuk meg a lineáris regressziós modellt, hogy számolja ki +1, +2 új erőforrásra a belső állapot változókat, hogy ezeket betáplálva a Neurális hálóba meg tudjuk mondani, hogy mi lenne a válaszidő egy hipotetikus felskálázás esetén</a:t>
            </a:r>
          </a:p>
          <a:p>
            <a:endParaRPr lang="hu-HU" dirty="0"/>
          </a:p>
          <a:p>
            <a:r>
              <a:rPr lang="hu-HU" dirty="0"/>
              <a:t>Tehát azért kellett nekünk megtani a Neurális hálót, hogy becslést tudjon adni arra, hogy mi lesz a válaszidő adatok, illetve az új adatok alapján, hogy meg tudjuk mondani, hogy hány erőforrást kell a rendszerhez!</a:t>
            </a:r>
          </a:p>
        </p:txBody>
      </p:sp>
      <p:sp>
        <p:nvSpPr>
          <p:cNvPr id="4" name="Dia számának helye 3"/>
          <p:cNvSpPr>
            <a:spLocks noGrp="1"/>
          </p:cNvSpPr>
          <p:nvPr>
            <p:ph type="sldNum" sz="quarter" idx="10"/>
          </p:nvPr>
        </p:nvSpPr>
        <p:spPr/>
        <p:txBody>
          <a:bodyPr/>
          <a:lstStyle/>
          <a:p>
            <a:pPr rtl="0"/>
            <a:fld id="{B8649DAF-093F-4482-AA38-346E9A2DEE94}" type="slidenum">
              <a:rPr lang="hu-HU" smtClean="0"/>
              <a:t>17</a:t>
            </a:fld>
            <a:endParaRPr lang="hu-HU" dirty="0"/>
          </a:p>
        </p:txBody>
      </p:sp>
    </p:spTree>
    <p:extLst>
      <p:ext uri="{BB962C8B-B14F-4D97-AF65-F5344CB8AC3E}">
        <p14:creationId xmlns:p14="http://schemas.microsoft.com/office/powerpoint/2010/main" val="341175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18</a:t>
            </a:fld>
            <a:endParaRPr lang="hu-HU" dirty="0"/>
          </a:p>
        </p:txBody>
      </p:sp>
    </p:spTree>
    <p:extLst>
      <p:ext uri="{BB962C8B-B14F-4D97-AF65-F5344CB8AC3E}">
        <p14:creationId xmlns:p14="http://schemas.microsoft.com/office/powerpoint/2010/main" val="1971388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19</a:t>
            </a:fld>
            <a:endParaRPr lang="hu-HU" dirty="0"/>
          </a:p>
        </p:txBody>
      </p:sp>
    </p:spTree>
    <p:extLst>
      <p:ext uri="{BB962C8B-B14F-4D97-AF65-F5344CB8AC3E}">
        <p14:creationId xmlns:p14="http://schemas.microsoft.com/office/powerpoint/2010/main" val="2823010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20</a:t>
            </a:fld>
            <a:endParaRPr lang="hu-HU" dirty="0"/>
          </a:p>
        </p:txBody>
      </p:sp>
    </p:spTree>
    <p:extLst>
      <p:ext uri="{BB962C8B-B14F-4D97-AF65-F5344CB8AC3E}">
        <p14:creationId xmlns:p14="http://schemas.microsoft.com/office/powerpoint/2010/main" val="469370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a:t>
            </a:fld>
            <a:endParaRPr lang="hu-HU" dirty="0"/>
          </a:p>
        </p:txBody>
      </p:sp>
    </p:spTree>
    <p:extLst>
      <p:ext uri="{BB962C8B-B14F-4D97-AF65-F5344CB8AC3E}">
        <p14:creationId xmlns:p14="http://schemas.microsoft.com/office/powerpoint/2010/main" val="3035058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21</a:t>
            </a:fld>
            <a:endParaRPr lang="hu-HU" dirty="0"/>
          </a:p>
        </p:txBody>
      </p:sp>
    </p:spTree>
    <p:extLst>
      <p:ext uri="{BB962C8B-B14F-4D97-AF65-F5344CB8AC3E}">
        <p14:creationId xmlns:p14="http://schemas.microsoft.com/office/powerpoint/2010/main" val="679011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22</a:t>
            </a:fld>
            <a:endParaRPr lang="hu-HU" dirty="0"/>
          </a:p>
        </p:txBody>
      </p:sp>
    </p:spTree>
    <p:extLst>
      <p:ext uri="{BB962C8B-B14F-4D97-AF65-F5344CB8AC3E}">
        <p14:creationId xmlns:p14="http://schemas.microsoft.com/office/powerpoint/2010/main" val="3113230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23</a:t>
            </a:fld>
            <a:endParaRPr lang="hu-HU" dirty="0"/>
          </a:p>
        </p:txBody>
      </p:sp>
    </p:spTree>
    <p:extLst>
      <p:ext uri="{BB962C8B-B14F-4D97-AF65-F5344CB8AC3E}">
        <p14:creationId xmlns:p14="http://schemas.microsoft.com/office/powerpoint/2010/main" val="319629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24</a:t>
            </a:fld>
            <a:endParaRPr lang="hu-HU" dirty="0"/>
          </a:p>
        </p:txBody>
      </p:sp>
    </p:spTree>
    <p:extLst>
      <p:ext uri="{BB962C8B-B14F-4D97-AF65-F5344CB8AC3E}">
        <p14:creationId xmlns:p14="http://schemas.microsoft.com/office/powerpoint/2010/main" val="76470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25</a:t>
            </a:fld>
            <a:endParaRPr lang="hu-HU" dirty="0"/>
          </a:p>
        </p:txBody>
      </p:sp>
    </p:spTree>
    <p:extLst>
      <p:ext uri="{BB962C8B-B14F-4D97-AF65-F5344CB8AC3E}">
        <p14:creationId xmlns:p14="http://schemas.microsoft.com/office/powerpoint/2010/main" val="648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26</a:t>
            </a:fld>
            <a:endParaRPr lang="hu-HU" dirty="0"/>
          </a:p>
        </p:txBody>
      </p:sp>
    </p:spTree>
    <p:extLst>
      <p:ext uri="{BB962C8B-B14F-4D97-AF65-F5344CB8AC3E}">
        <p14:creationId xmlns:p14="http://schemas.microsoft.com/office/powerpoint/2010/main" val="33043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27</a:t>
            </a:fld>
            <a:endParaRPr lang="hu-HU" dirty="0"/>
          </a:p>
        </p:txBody>
      </p:sp>
    </p:spTree>
    <p:extLst>
      <p:ext uri="{BB962C8B-B14F-4D97-AF65-F5344CB8AC3E}">
        <p14:creationId xmlns:p14="http://schemas.microsoft.com/office/powerpoint/2010/main" val="1411188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28</a:t>
            </a:fld>
            <a:endParaRPr lang="hu-HU" dirty="0"/>
          </a:p>
        </p:txBody>
      </p:sp>
    </p:spTree>
    <p:extLst>
      <p:ext uri="{BB962C8B-B14F-4D97-AF65-F5344CB8AC3E}">
        <p14:creationId xmlns:p14="http://schemas.microsoft.com/office/powerpoint/2010/main" val="56972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29</a:t>
            </a:fld>
            <a:endParaRPr lang="hu-HU" dirty="0"/>
          </a:p>
        </p:txBody>
      </p:sp>
    </p:spTree>
    <p:extLst>
      <p:ext uri="{BB962C8B-B14F-4D97-AF65-F5344CB8AC3E}">
        <p14:creationId xmlns:p14="http://schemas.microsoft.com/office/powerpoint/2010/main" val="2918173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30</a:t>
            </a:fld>
            <a:endParaRPr lang="hu-HU" dirty="0"/>
          </a:p>
        </p:txBody>
      </p:sp>
    </p:spTree>
    <p:extLst>
      <p:ext uri="{BB962C8B-B14F-4D97-AF65-F5344CB8AC3E}">
        <p14:creationId xmlns:p14="http://schemas.microsoft.com/office/powerpoint/2010/main" val="198393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a:t>
            </a:fld>
            <a:endParaRPr lang="hu-HU" dirty="0"/>
          </a:p>
        </p:txBody>
      </p:sp>
    </p:spTree>
    <p:extLst>
      <p:ext uri="{BB962C8B-B14F-4D97-AF65-F5344CB8AC3E}">
        <p14:creationId xmlns:p14="http://schemas.microsoft.com/office/powerpoint/2010/main" val="1087310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31</a:t>
            </a:fld>
            <a:endParaRPr lang="hu-HU" dirty="0"/>
          </a:p>
        </p:txBody>
      </p:sp>
    </p:spTree>
    <p:extLst>
      <p:ext uri="{BB962C8B-B14F-4D97-AF65-F5344CB8AC3E}">
        <p14:creationId xmlns:p14="http://schemas.microsoft.com/office/powerpoint/2010/main" val="75457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33</a:t>
            </a:fld>
            <a:endParaRPr lang="hu-HU" dirty="0"/>
          </a:p>
        </p:txBody>
      </p:sp>
    </p:spTree>
    <p:extLst>
      <p:ext uri="{BB962C8B-B14F-4D97-AF65-F5344CB8AC3E}">
        <p14:creationId xmlns:p14="http://schemas.microsoft.com/office/powerpoint/2010/main" val="248651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34</a:t>
            </a:fld>
            <a:endParaRPr lang="hu-HU" dirty="0"/>
          </a:p>
        </p:txBody>
      </p:sp>
    </p:spTree>
    <p:extLst>
      <p:ext uri="{BB962C8B-B14F-4D97-AF65-F5344CB8AC3E}">
        <p14:creationId xmlns:p14="http://schemas.microsoft.com/office/powerpoint/2010/main" val="609543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36</a:t>
            </a:fld>
            <a:endParaRPr lang="hu-HU" dirty="0"/>
          </a:p>
        </p:txBody>
      </p:sp>
    </p:spTree>
    <p:extLst>
      <p:ext uri="{BB962C8B-B14F-4D97-AF65-F5344CB8AC3E}">
        <p14:creationId xmlns:p14="http://schemas.microsoft.com/office/powerpoint/2010/main" val="3933616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37</a:t>
            </a:fld>
            <a:endParaRPr lang="hu-HU" dirty="0"/>
          </a:p>
        </p:txBody>
      </p:sp>
    </p:spTree>
    <p:extLst>
      <p:ext uri="{BB962C8B-B14F-4D97-AF65-F5344CB8AC3E}">
        <p14:creationId xmlns:p14="http://schemas.microsoft.com/office/powerpoint/2010/main" val="634269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39</a:t>
            </a:fld>
            <a:endParaRPr lang="hu-HU" dirty="0"/>
          </a:p>
        </p:txBody>
      </p:sp>
    </p:spTree>
    <p:extLst>
      <p:ext uri="{BB962C8B-B14F-4D97-AF65-F5344CB8AC3E}">
        <p14:creationId xmlns:p14="http://schemas.microsoft.com/office/powerpoint/2010/main" val="2123537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46</a:t>
            </a:fld>
            <a:endParaRPr lang="hu-HU" dirty="0"/>
          </a:p>
        </p:txBody>
      </p:sp>
    </p:spTree>
    <p:extLst>
      <p:ext uri="{BB962C8B-B14F-4D97-AF65-F5344CB8AC3E}">
        <p14:creationId xmlns:p14="http://schemas.microsoft.com/office/powerpoint/2010/main" val="1510732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47</a:t>
            </a:fld>
            <a:endParaRPr lang="hu-HU" dirty="0"/>
          </a:p>
        </p:txBody>
      </p:sp>
    </p:spTree>
    <p:extLst>
      <p:ext uri="{BB962C8B-B14F-4D97-AF65-F5344CB8AC3E}">
        <p14:creationId xmlns:p14="http://schemas.microsoft.com/office/powerpoint/2010/main" val="930319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48</a:t>
            </a:fld>
            <a:endParaRPr lang="hu-HU" dirty="0"/>
          </a:p>
        </p:txBody>
      </p:sp>
    </p:spTree>
    <p:extLst>
      <p:ext uri="{BB962C8B-B14F-4D97-AF65-F5344CB8AC3E}">
        <p14:creationId xmlns:p14="http://schemas.microsoft.com/office/powerpoint/2010/main" val="3795656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49</a:t>
            </a:fld>
            <a:endParaRPr lang="hu-HU" dirty="0"/>
          </a:p>
        </p:txBody>
      </p:sp>
    </p:spTree>
    <p:extLst>
      <p:ext uri="{BB962C8B-B14F-4D97-AF65-F5344CB8AC3E}">
        <p14:creationId xmlns:p14="http://schemas.microsoft.com/office/powerpoint/2010/main" val="216342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a:t>
            </a:fld>
            <a:endParaRPr lang="hu-HU" dirty="0"/>
          </a:p>
        </p:txBody>
      </p:sp>
    </p:spTree>
    <p:extLst>
      <p:ext uri="{BB962C8B-B14F-4D97-AF65-F5344CB8AC3E}">
        <p14:creationId xmlns:p14="http://schemas.microsoft.com/office/powerpoint/2010/main" val="3239528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50</a:t>
            </a:fld>
            <a:endParaRPr lang="hu-HU" dirty="0"/>
          </a:p>
        </p:txBody>
      </p:sp>
    </p:spTree>
    <p:extLst>
      <p:ext uri="{BB962C8B-B14F-4D97-AF65-F5344CB8AC3E}">
        <p14:creationId xmlns:p14="http://schemas.microsoft.com/office/powerpoint/2010/main" val="956480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51</a:t>
            </a:fld>
            <a:endParaRPr lang="hu-HU" dirty="0"/>
          </a:p>
        </p:txBody>
      </p:sp>
    </p:spTree>
    <p:extLst>
      <p:ext uri="{BB962C8B-B14F-4D97-AF65-F5344CB8AC3E}">
        <p14:creationId xmlns:p14="http://schemas.microsoft.com/office/powerpoint/2010/main" val="3414487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52</a:t>
            </a:fld>
            <a:endParaRPr lang="hu-HU" dirty="0"/>
          </a:p>
        </p:txBody>
      </p:sp>
    </p:spTree>
    <p:extLst>
      <p:ext uri="{BB962C8B-B14F-4D97-AF65-F5344CB8AC3E}">
        <p14:creationId xmlns:p14="http://schemas.microsoft.com/office/powerpoint/2010/main" val="2891511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53</a:t>
            </a:fld>
            <a:endParaRPr lang="hu-HU" dirty="0"/>
          </a:p>
        </p:txBody>
      </p:sp>
    </p:spTree>
    <p:extLst>
      <p:ext uri="{BB962C8B-B14F-4D97-AF65-F5344CB8AC3E}">
        <p14:creationId xmlns:p14="http://schemas.microsoft.com/office/powerpoint/2010/main" val="797622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54</a:t>
            </a:fld>
            <a:endParaRPr lang="hu-HU" dirty="0"/>
          </a:p>
        </p:txBody>
      </p:sp>
    </p:spTree>
    <p:extLst>
      <p:ext uri="{BB962C8B-B14F-4D97-AF65-F5344CB8AC3E}">
        <p14:creationId xmlns:p14="http://schemas.microsoft.com/office/powerpoint/2010/main" val="971269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55</a:t>
            </a:fld>
            <a:endParaRPr lang="hu-HU" dirty="0"/>
          </a:p>
        </p:txBody>
      </p:sp>
    </p:spTree>
    <p:extLst>
      <p:ext uri="{BB962C8B-B14F-4D97-AF65-F5344CB8AC3E}">
        <p14:creationId xmlns:p14="http://schemas.microsoft.com/office/powerpoint/2010/main" val="3407450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56</a:t>
            </a:fld>
            <a:endParaRPr lang="hu-HU" dirty="0"/>
          </a:p>
        </p:txBody>
      </p:sp>
    </p:spTree>
    <p:extLst>
      <p:ext uri="{BB962C8B-B14F-4D97-AF65-F5344CB8AC3E}">
        <p14:creationId xmlns:p14="http://schemas.microsoft.com/office/powerpoint/2010/main" val="538772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57</a:t>
            </a:fld>
            <a:endParaRPr lang="hu-HU" dirty="0"/>
          </a:p>
        </p:txBody>
      </p:sp>
    </p:spTree>
    <p:extLst>
      <p:ext uri="{BB962C8B-B14F-4D97-AF65-F5344CB8AC3E}">
        <p14:creationId xmlns:p14="http://schemas.microsoft.com/office/powerpoint/2010/main" val="28366880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58</a:t>
            </a:fld>
            <a:endParaRPr lang="hu-HU" dirty="0"/>
          </a:p>
        </p:txBody>
      </p:sp>
    </p:spTree>
    <p:extLst>
      <p:ext uri="{BB962C8B-B14F-4D97-AF65-F5344CB8AC3E}">
        <p14:creationId xmlns:p14="http://schemas.microsoft.com/office/powerpoint/2010/main" val="1584373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59</a:t>
            </a:fld>
            <a:endParaRPr lang="hu-HU" dirty="0"/>
          </a:p>
        </p:txBody>
      </p:sp>
    </p:spTree>
    <p:extLst>
      <p:ext uri="{BB962C8B-B14F-4D97-AF65-F5344CB8AC3E}">
        <p14:creationId xmlns:p14="http://schemas.microsoft.com/office/powerpoint/2010/main" val="22221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a:t>
            </a:fld>
            <a:endParaRPr lang="hu-HU" dirty="0"/>
          </a:p>
        </p:txBody>
      </p:sp>
    </p:spTree>
    <p:extLst>
      <p:ext uri="{BB962C8B-B14F-4D97-AF65-F5344CB8AC3E}">
        <p14:creationId xmlns:p14="http://schemas.microsoft.com/office/powerpoint/2010/main" val="1193062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60</a:t>
            </a:fld>
            <a:endParaRPr lang="hu-HU" dirty="0"/>
          </a:p>
        </p:txBody>
      </p:sp>
    </p:spTree>
    <p:extLst>
      <p:ext uri="{BB962C8B-B14F-4D97-AF65-F5344CB8AC3E}">
        <p14:creationId xmlns:p14="http://schemas.microsoft.com/office/powerpoint/2010/main" val="1146629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7</a:t>
            </a:fld>
            <a:endParaRPr lang="hu-HU" dirty="0"/>
          </a:p>
        </p:txBody>
      </p:sp>
    </p:spTree>
    <p:extLst>
      <p:ext uri="{BB962C8B-B14F-4D97-AF65-F5344CB8AC3E}">
        <p14:creationId xmlns:p14="http://schemas.microsoft.com/office/powerpoint/2010/main" val="4068306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8</a:t>
            </a:fld>
            <a:endParaRPr lang="hu-HU" dirty="0"/>
          </a:p>
        </p:txBody>
      </p:sp>
    </p:spTree>
    <p:extLst>
      <p:ext uri="{BB962C8B-B14F-4D97-AF65-F5344CB8AC3E}">
        <p14:creationId xmlns:p14="http://schemas.microsoft.com/office/powerpoint/2010/main" val="266278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9</a:t>
            </a:fld>
            <a:endParaRPr lang="hu-HU" dirty="0"/>
          </a:p>
        </p:txBody>
      </p:sp>
    </p:spTree>
    <p:extLst>
      <p:ext uri="{BB962C8B-B14F-4D97-AF65-F5344CB8AC3E}">
        <p14:creationId xmlns:p14="http://schemas.microsoft.com/office/powerpoint/2010/main" val="12808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pPr rtl="0"/>
            <a:fld id="{B8649DAF-093F-4482-AA38-346E9A2DEE94}" type="slidenum">
              <a:rPr lang="hu-HU" smtClean="0"/>
              <a:t>10</a:t>
            </a:fld>
            <a:endParaRPr lang="hu-HU" dirty="0"/>
          </a:p>
        </p:txBody>
      </p:sp>
    </p:spTree>
    <p:extLst>
      <p:ext uri="{BB962C8B-B14F-4D97-AF65-F5344CB8AC3E}">
        <p14:creationId xmlns:p14="http://schemas.microsoft.com/office/powerpoint/2010/main" val="320711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Fir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3945D6-BF94-493E-91B3-ED3FB1C1C352}"/>
              </a:ext>
            </a:extLst>
          </p:cNvPr>
          <p:cNvSpPr>
            <a:spLocks noGrp="1"/>
          </p:cNvSpPr>
          <p:nvPr>
            <p:ph type="ctrTitle" hasCustomPrompt="1"/>
          </p:nvPr>
        </p:nvSpPr>
        <p:spPr>
          <a:xfrm>
            <a:off x="1300903" y="1161148"/>
            <a:ext cx="5307291" cy="2865175"/>
          </a:xfrm>
        </p:spPr>
        <p:txBody>
          <a:bodyPr anchor="b"/>
          <a:lstStyle>
            <a:lvl1pPr algn="ctr">
              <a:defRPr sz="6000"/>
            </a:lvl1pPr>
          </a:lstStyle>
          <a:p>
            <a:r>
              <a:rPr lang="de-DE" dirty="0"/>
              <a:t>Title</a:t>
            </a:r>
            <a:br>
              <a:rPr lang="de-DE" dirty="0"/>
            </a:br>
            <a:r>
              <a:rPr lang="de-DE" dirty="0" err="1"/>
              <a:t>of</a:t>
            </a:r>
            <a:br>
              <a:rPr lang="de-DE" dirty="0"/>
            </a:br>
            <a:r>
              <a:rPr lang="de-DE" dirty="0" err="1"/>
              <a:t>Presentation</a:t>
            </a:r>
            <a:endParaRPr lang="en-US" dirty="0"/>
          </a:p>
        </p:txBody>
      </p:sp>
      <p:sp>
        <p:nvSpPr>
          <p:cNvPr id="3" name="Untertitel 2">
            <a:extLst>
              <a:ext uri="{FF2B5EF4-FFF2-40B4-BE49-F238E27FC236}">
                <a16:creationId xmlns:a16="http://schemas.microsoft.com/office/drawing/2014/main" id="{892174A5-14C3-45BF-AF8B-AFFE3FF4D8BD}"/>
              </a:ext>
            </a:extLst>
          </p:cNvPr>
          <p:cNvSpPr>
            <a:spLocks noGrp="1"/>
          </p:cNvSpPr>
          <p:nvPr>
            <p:ph type="subTitle" idx="1" hasCustomPrompt="1"/>
          </p:nvPr>
        </p:nvSpPr>
        <p:spPr>
          <a:xfrm>
            <a:off x="1300903" y="4174028"/>
            <a:ext cx="5307291" cy="117599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Speaker, Company, Position</a:t>
            </a:r>
          </a:p>
          <a:p>
            <a:endParaRPr lang="en-US" dirty="0"/>
          </a:p>
        </p:txBody>
      </p:sp>
      <p:sp>
        <p:nvSpPr>
          <p:cNvPr id="4" name="Datumsplatzhalter 3">
            <a:extLst>
              <a:ext uri="{FF2B5EF4-FFF2-40B4-BE49-F238E27FC236}">
                <a16:creationId xmlns:a16="http://schemas.microsoft.com/office/drawing/2014/main" id="{BDA0C1F6-6490-425A-BF1F-A62A3D0AC5B6}"/>
              </a:ext>
            </a:extLst>
          </p:cNvPr>
          <p:cNvSpPr>
            <a:spLocks noGrp="1"/>
          </p:cNvSpPr>
          <p:nvPr>
            <p:ph type="dt" sz="half" idx="10"/>
          </p:nvPr>
        </p:nvSpPr>
        <p:spPr/>
        <p:txBody>
          <a:bodyPr/>
          <a:lstStyle/>
          <a:p>
            <a:fld id="{33A8B84F-32C6-46BA-8021-4F6AB18AD677}" type="datetime1">
              <a:rPr lang="en-US" smtClean="0"/>
              <a:t>10/1/2021</a:t>
            </a:fld>
            <a:endParaRPr lang="en-US"/>
          </a:p>
        </p:txBody>
      </p:sp>
      <p:sp>
        <p:nvSpPr>
          <p:cNvPr id="5" name="Fußzeilenplatzhalter 4">
            <a:extLst>
              <a:ext uri="{FF2B5EF4-FFF2-40B4-BE49-F238E27FC236}">
                <a16:creationId xmlns:a16="http://schemas.microsoft.com/office/drawing/2014/main" id="{6DB68C71-C0E6-488B-9B80-4215B3BE0C59}"/>
              </a:ext>
            </a:extLst>
          </p:cNvPr>
          <p:cNvSpPr>
            <a:spLocks noGrp="1"/>
          </p:cNvSpPr>
          <p:nvPr>
            <p:ph type="ftr" sz="quarter" idx="11"/>
          </p:nvPr>
        </p:nvSpPr>
        <p:spPr/>
        <p:txBody>
          <a:bodyPr/>
          <a:lstStyle/>
          <a:p>
            <a:r>
              <a:rPr lang="de-DE" dirty="0"/>
              <a:t>www.project-cola.eu</a:t>
            </a:r>
            <a:endParaRPr lang="en-US" dirty="0"/>
          </a:p>
        </p:txBody>
      </p:sp>
      <p:pic>
        <p:nvPicPr>
          <p:cNvPr id="8" name="Grafik 7">
            <a:extLst>
              <a:ext uri="{FF2B5EF4-FFF2-40B4-BE49-F238E27FC236}">
                <a16:creationId xmlns:a16="http://schemas.microsoft.com/office/drawing/2014/main" id="{F0DC54FA-B3A0-40B9-810C-13721695BE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9473" y="470302"/>
            <a:ext cx="4807294" cy="5314896"/>
          </a:xfrm>
          <a:prstGeom prst="rect">
            <a:avLst/>
          </a:prstGeom>
        </p:spPr>
      </p:pic>
    </p:spTree>
    <p:extLst>
      <p:ext uri="{BB962C8B-B14F-4D97-AF65-F5344CB8AC3E}">
        <p14:creationId xmlns:p14="http://schemas.microsoft.com/office/powerpoint/2010/main" val="98299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C89F2-48D4-44B2-BDE6-C919D48E9880}"/>
              </a:ext>
            </a:extLst>
          </p:cNvPr>
          <p:cNvSpPr>
            <a:spLocks noGrp="1"/>
          </p:cNvSpPr>
          <p:nvPr>
            <p:ph type="title"/>
          </p:nvPr>
        </p:nvSpPr>
        <p:spPr>
          <a:xfrm>
            <a:off x="359597" y="195209"/>
            <a:ext cx="11476232" cy="1010221"/>
          </a:xfrm>
        </p:spPr>
        <p:txBody>
          <a:bodyPr/>
          <a:lstStyle/>
          <a:p>
            <a:r>
              <a:rPr lang="de-DE"/>
              <a:t>Titelmasterformat durch Klicken bearbeiten</a:t>
            </a:r>
            <a:endParaRPr lang="en-US" dirty="0"/>
          </a:p>
        </p:txBody>
      </p:sp>
      <p:sp>
        <p:nvSpPr>
          <p:cNvPr id="3" name="Inhaltsplatzhalter 2">
            <a:extLst>
              <a:ext uri="{FF2B5EF4-FFF2-40B4-BE49-F238E27FC236}">
                <a16:creationId xmlns:a16="http://schemas.microsoft.com/office/drawing/2014/main" id="{FA99EC81-7F9D-4CEA-B5FA-D6388538A15A}"/>
              </a:ext>
            </a:extLst>
          </p:cNvPr>
          <p:cNvSpPr>
            <a:spLocks noGrp="1"/>
          </p:cNvSpPr>
          <p:nvPr>
            <p:ph idx="1"/>
          </p:nvPr>
        </p:nvSpPr>
        <p:spPr>
          <a:xfrm>
            <a:off x="359597" y="1551398"/>
            <a:ext cx="11476232" cy="445898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umsplatzhalter 3">
            <a:extLst>
              <a:ext uri="{FF2B5EF4-FFF2-40B4-BE49-F238E27FC236}">
                <a16:creationId xmlns:a16="http://schemas.microsoft.com/office/drawing/2014/main" id="{A525EB2E-8BBD-41ED-A1FB-F26FC489A4E8}"/>
              </a:ext>
            </a:extLst>
          </p:cNvPr>
          <p:cNvSpPr>
            <a:spLocks noGrp="1"/>
          </p:cNvSpPr>
          <p:nvPr>
            <p:ph type="dt" sz="half" idx="10"/>
          </p:nvPr>
        </p:nvSpPr>
        <p:spPr/>
        <p:txBody>
          <a:bodyPr/>
          <a:lstStyle/>
          <a:p>
            <a:fld id="{39D10E33-8B59-45B1-A126-150C02426B39}" type="datetime1">
              <a:rPr lang="en-US" smtClean="0"/>
              <a:t>10/1/2021</a:t>
            </a:fld>
            <a:endParaRPr lang="en-US"/>
          </a:p>
        </p:txBody>
      </p:sp>
      <p:sp>
        <p:nvSpPr>
          <p:cNvPr id="5" name="Fußzeilenplatzhalter 4">
            <a:extLst>
              <a:ext uri="{FF2B5EF4-FFF2-40B4-BE49-F238E27FC236}">
                <a16:creationId xmlns:a16="http://schemas.microsoft.com/office/drawing/2014/main" id="{5BF75673-ECA3-4C52-8680-C32214E1F006}"/>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BE4660FE-0FDC-4A72-BBBA-0105C5A9AAF4}"/>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372900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A70A43-1A8A-4725-B6E8-A9B77BA2F7AA}"/>
              </a:ext>
            </a:extLst>
          </p:cNvPr>
          <p:cNvSpPr>
            <a:spLocks noGrp="1"/>
          </p:cNvSpPr>
          <p:nvPr>
            <p:ph type="title"/>
          </p:nvPr>
        </p:nvSpPr>
        <p:spPr/>
        <p:txBody>
          <a:bodyPr/>
          <a:lstStyle/>
          <a:p>
            <a:r>
              <a:rPr lang="de-DE"/>
              <a:t>Titelmasterformat durch Klicken bearbeiten</a:t>
            </a:r>
            <a:endParaRPr lang="en-US"/>
          </a:p>
        </p:txBody>
      </p:sp>
      <p:sp>
        <p:nvSpPr>
          <p:cNvPr id="3" name="Inhaltsplatzhalter 2">
            <a:extLst>
              <a:ext uri="{FF2B5EF4-FFF2-40B4-BE49-F238E27FC236}">
                <a16:creationId xmlns:a16="http://schemas.microsoft.com/office/drawing/2014/main" id="{AB6F6473-70CB-42B0-82B4-BF2F9737D10A}"/>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28A0719-E745-4869-A3AF-42A6DBF4556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E44DFE7-BEA2-4C5A-9BB8-0931FAD50242}"/>
              </a:ext>
            </a:extLst>
          </p:cNvPr>
          <p:cNvSpPr>
            <a:spLocks noGrp="1"/>
          </p:cNvSpPr>
          <p:nvPr>
            <p:ph type="dt" sz="half" idx="10"/>
          </p:nvPr>
        </p:nvSpPr>
        <p:spPr/>
        <p:txBody>
          <a:bodyPr/>
          <a:lstStyle/>
          <a:p>
            <a:fld id="{3B0924A1-945C-43B5-810B-0C0F32F93081}" type="datetime1">
              <a:rPr lang="en-US" smtClean="0"/>
              <a:t>10/1/2021</a:t>
            </a:fld>
            <a:endParaRPr lang="en-US"/>
          </a:p>
        </p:txBody>
      </p:sp>
      <p:sp>
        <p:nvSpPr>
          <p:cNvPr id="6" name="Fußzeilenplatzhalter 5">
            <a:extLst>
              <a:ext uri="{FF2B5EF4-FFF2-40B4-BE49-F238E27FC236}">
                <a16:creationId xmlns:a16="http://schemas.microsoft.com/office/drawing/2014/main" id="{28E7D48A-0E09-4ABC-86A8-459240FEEFD0}"/>
              </a:ext>
            </a:extLst>
          </p:cNvPr>
          <p:cNvSpPr>
            <a:spLocks noGrp="1"/>
          </p:cNvSpPr>
          <p:nvPr>
            <p:ph type="ftr" sz="quarter" idx="11"/>
          </p:nvPr>
        </p:nvSpPr>
        <p:spPr/>
        <p:txBody>
          <a:bodyPr/>
          <a:lstStyle/>
          <a:p>
            <a:r>
              <a:rPr lang="de-DE" dirty="0"/>
              <a:t>www.project-cola.eu</a:t>
            </a:r>
            <a:endParaRPr lang="en-US" dirty="0"/>
          </a:p>
        </p:txBody>
      </p:sp>
      <p:sp>
        <p:nvSpPr>
          <p:cNvPr id="7" name="Foliennummernplatzhalter 6">
            <a:extLst>
              <a:ext uri="{FF2B5EF4-FFF2-40B4-BE49-F238E27FC236}">
                <a16:creationId xmlns:a16="http://schemas.microsoft.com/office/drawing/2014/main" id="{B2D9297A-AA26-4840-8041-5CDAE09E038A}"/>
              </a:ext>
            </a:extLst>
          </p:cNvPr>
          <p:cNvSpPr>
            <a:spLocks noGrp="1"/>
          </p:cNvSpPr>
          <p:nvPr>
            <p:ph type="sldNum" sz="quarter" idx="12"/>
          </p:nvPr>
        </p:nvSpPr>
        <p:spPr/>
        <p:txBody>
          <a:bodyPr/>
          <a:lstStyle/>
          <a:p>
            <a:fld id="{955D2CB3-FAB5-4AC1-8180-4167EE2129B0}" type="slidenum">
              <a:rPr lang="en-US" smtClean="0"/>
              <a:t>‹#›</a:t>
            </a:fld>
            <a:endParaRPr lang="en-US"/>
          </a:p>
        </p:txBody>
      </p:sp>
    </p:spTree>
    <p:extLst>
      <p:ext uri="{BB962C8B-B14F-4D97-AF65-F5344CB8AC3E}">
        <p14:creationId xmlns:p14="http://schemas.microsoft.com/office/powerpoint/2010/main" val="139751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00626-BEA8-4939-9CBD-2D608826287B}"/>
              </a:ext>
            </a:extLst>
          </p:cNvPr>
          <p:cNvSpPr>
            <a:spLocks noGrp="1"/>
          </p:cNvSpPr>
          <p:nvPr>
            <p:ph type="title"/>
          </p:nvPr>
        </p:nvSpPr>
        <p:spPr/>
        <p:txBody>
          <a:bodyPr/>
          <a:lstStyle/>
          <a:p>
            <a:r>
              <a:rPr lang="de-DE"/>
              <a:t>Titelmasterformat durch Klicken bearbeiten</a:t>
            </a:r>
            <a:endParaRPr lang="en-US"/>
          </a:p>
        </p:txBody>
      </p:sp>
      <p:sp>
        <p:nvSpPr>
          <p:cNvPr id="3" name="Datumsplatzhalter 2">
            <a:extLst>
              <a:ext uri="{FF2B5EF4-FFF2-40B4-BE49-F238E27FC236}">
                <a16:creationId xmlns:a16="http://schemas.microsoft.com/office/drawing/2014/main" id="{6602A06F-F702-48DB-9767-F684644FA6A0}"/>
              </a:ext>
            </a:extLst>
          </p:cNvPr>
          <p:cNvSpPr>
            <a:spLocks noGrp="1"/>
          </p:cNvSpPr>
          <p:nvPr>
            <p:ph type="dt" sz="half" idx="10"/>
          </p:nvPr>
        </p:nvSpPr>
        <p:spPr/>
        <p:txBody>
          <a:bodyPr/>
          <a:lstStyle/>
          <a:p>
            <a:fld id="{6F5F7830-D5A4-4E6A-9DAE-12965A0D947E}" type="datetime1">
              <a:rPr lang="en-US" smtClean="0"/>
              <a:t>10/1/2021</a:t>
            </a:fld>
            <a:endParaRPr lang="en-US"/>
          </a:p>
        </p:txBody>
      </p:sp>
      <p:sp>
        <p:nvSpPr>
          <p:cNvPr id="4" name="Fußzeilenplatzhalter 3">
            <a:extLst>
              <a:ext uri="{FF2B5EF4-FFF2-40B4-BE49-F238E27FC236}">
                <a16:creationId xmlns:a16="http://schemas.microsoft.com/office/drawing/2014/main" id="{CE02E500-63E2-4C56-9F8A-0882A2503863}"/>
              </a:ext>
            </a:extLst>
          </p:cNvPr>
          <p:cNvSpPr>
            <a:spLocks noGrp="1"/>
          </p:cNvSpPr>
          <p:nvPr>
            <p:ph type="ftr" sz="quarter" idx="11"/>
          </p:nvPr>
        </p:nvSpPr>
        <p:spPr/>
        <p:txBody>
          <a:bodyPr/>
          <a:lstStyle/>
          <a:p>
            <a:r>
              <a:rPr lang="de-DE" dirty="0"/>
              <a:t>www.project-cola.eu</a:t>
            </a:r>
            <a:endParaRPr lang="en-US" dirty="0"/>
          </a:p>
        </p:txBody>
      </p:sp>
      <p:sp>
        <p:nvSpPr>
          <p:cNvPr id="5" name="Foliennummernplatzhalter 4">
            <a:extLst>
              <a:ext uri="{FF2B5EF4-FFF2-40B4-BE49-F238E27FC236}">
                <a16:creationId xmlns:a16="http://schemas.microsoft.com/office/drawing/2014/main" id="{823E8DC6-4A1B-42E7-8DB6-4C6760415CF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541E2699-131B-492F-A234-099C0CA9C186}"/>
              </a:ext>
            </a:extLst>
          </p:cNvPr>
          <p:cNvSpPr>
            <a:spLocks noGrp="1"/>
          </p:cNvSpPr>
          <p:nvPr>
            <p:ph sz="quarter" idx="13"/>
          </p:nvPr>
        </p:nvSpPr>
        <p:spPr>
          <a:xfrm>
            <a:off x="360363" y="1550988"/>
            <a:ext cx="11485562" cy="44291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4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8D489F-534A-4166-AF2A-A9E0F519712B}"/>
              </a:ext>
            </a:extLst>
          </p:cNvPr>
          <p:cNvSpPr>
            <a:spLocks noGrp="1"/>
          </p:cNvSpPr>
          <p:nvPr>
            <p:ph type="title"/>
          </p:nvPr>
        </p:nvSpPr>
        <p:spPr/>
        <p:txBody>
          <a:bodyPr/>
          <a:lstStyle/>
          <a:p>
            <a:r>
              <a:rPr lang="de-DE"/>
              <a:t>Titelmasterformat durch Klicken bearbeiten</a:t>
            </a:r>
            <a:endParaRPr lang="en-US" dirty="0"/>
          </a:p>
        </p:txBody>
      </p:sp>
      <p:sp>
        <p:nvSpPr>
          <p:cNvPr id="4" name="Datumsplatzhalter 3">
            <a:extLst>
              <a:ext uri="{FF2B5EF4-FFF2-40B4-BE49-F238E27FC236}">
                <a16:creationId xmlns:a16="http://schemas.microsoft.com/office/drawing/2014/main" id="{5D16D511-A477-4A21-9E35-D225A33E5BA0}"/>
              </a:ext>
            </a:extLst>
          </p:cNvPr>
          <p:cNvSpPr>
            <a:spLocks noGrp="1"/>
          </p:cNvSpPr>
          <p:nvPr>
            <p:ph type="dt" sz="half" idx="10"/>
          </p:nvPr>
        </p:nvSpPr>
        <p:spPr/>
        <p:txBody>
          <a:bodyPr/>
          <a:lstStyle/>
          <a:p>
            <a:fld id="{143628AC-78D9-4E42-9CAD-AC4AAEA7A955}" type="datetime1">
              <a:rPr lang="en-US" smtClean="0"/>
              <a:t>10/1/2021</a:t>
            </a:fld>
            <a:endParaRPr lang="en-US"/>
          </a:p>
        </p:txBody>
      </p:sp>
      <p:sp>
        <p:nvSpPr>
          <p:cNvPr id="5" name="Fußzeilenplatzhalter 4">
            <a:extLst>
              <a:ext uri="{FF2B5EF4-FFF2-40B4-BE49-F238E27FC236}">
                <a16:creationId xmlns:a16="http://schemas.microsoft.com/office/drawing/2014/main" id="{182739AA-359E-4A60-90C7-109F9AB6A824}"/>
              </a:ext>
            </a:extLst>
          </p:cNvPr>
          <p:cNvSpPr>
            <a:spLocks noGrp="1"/>
          </p:cNvSpPr>
          <p:nvPr>
            <p:ph type="ftr" sz="quarter" idx="11"/>
          </p:nvPr>
        </p:nvSpPr>
        <p:spPr/>
        <p:txBody>
          <a:bodyPr/>
          <a:lstStyle/>
          <a:p>
            <a:r>
              <a:rPr lang="de-DE" dirty="0"/>
              <a:t>www.project-cola.eu</a:t>
            </a:r>
            <a:endParaRPr lang="en-US" dirty="0"/>
          </a:p>
        </p:txBody>
      </p:sp>
      <p:sp>
        <p:nvSpPr>
          <p:cNvPr id="6" name="Foliennummernplatzhalter 5">
            <a:extLst>
              <a:ext uri="{FF2B5EF4-FFF2-40B4-BE49-F238E27FC236}">
                <a16:creationId xmlns:a16="http://schemas.microsoft.com/office/drawing/2014/main" id="{7650B79C-662D-41C0-B092-B3F88CBD3ADE}"/>
              </a:ext>
            </a:extLst>
          </p:cNvPr>
          <p:cNvSpPr>
            <a:spLocks noGrp="1"/>
          </p:cNvSpPr>
          <p:nvPr>
            <p:ph type="sldNum" sz="quarter" idx="12"/>
          </p:nvPr>
        </p:nvSpPr>
        <p:spPr/>
        <p:txBody>
          <a:bodyPr/>
          <a:lstStyle/>
          <a:p>
            <a:fld id="{955D2CB3-FAB5-4AC1-8180-4167EE2129B0}" type="slidenum">
              <a:rPr lang="en-US" smtClean="0"/>
              <a:t>‹#›</a:t>
            </a:fld>
            <a:endParaRPr lang="en-US"/>
          </a:p>
        </p:txBody>
      </p:sp>
      <p:sp>
        <p:nvSpPr>
          <p:cNvPr id="8" name="Inhaltsplatzhalter 7">
            <a:extLst>
              <a:ext uri="{FF2B5EF4-FFF2-40B4-BE49-F238E27FC236}">
                <a16:creationId xmlns:a16="http://schemas.microsoft.com/office/drawing/2014/main" id="{F290D249-C012-49EE-9F9E-73021E1F8881}"/>
              </a:ext>
            </a:extLst>
          </p:cNvPr>
          <p:cNvSpPr>
            <a:spLocks noGrp="1"/>
          </p:cNvSpPr>
          <p:nvPr>
            <p:ph sz="quarter" idx="13"/>
          </p:nvPr>
        </p:nvSpPr>
        <p:spPr>
          <a:xfrm>
            <a:off x="360363" y="1520679"/>
            <a:ext cx="4324350"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Inhaltsplatzhalter 7">
            <a:extLst>
              <a:ext uri="{FF2B5EF4-FFF2-40B4-BE49-F238E27FC236}">
                <a16:creationId xmlns:a16="http://schemas.microsoft.com/office/drawing/2014/main" id="{43D9E56D-542C-43DE-98DB-346721CA8B93}"/>
              </a:ext>
            </a:extLst>
          </p:cNvPr>
          <p:cNvSpPr>
            <a:spLocks noGrp="1"/>
          </p:cNvSpPr>
          <p:nvPr>
            <p:ph sz="quarter" idx="14"/>
          </p:nvPr>
        </p:nvSpPr>
        <p:spPr>
          <a:xfrm>
            <a:off x="5373384" y="1520678"/>
            <a:ext cx="6472719" cy="436562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0038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AE36B0-0F35-43FB-BA30-1A29FDA45745}"/>
              </a:ext>
            </a:extLst>
          </p:cNvPr>
          <p:cNvSpPr>
            <a:spLocks noGrp="1"/>
          </p:cNvSpPr>
          <p:nvPr>
            <p:ph type="title" hasCustomPrompt="1"/>
          </p:nvPr>
        </p:nvSpPr>
        <p:spPr/>
        <p:txBody>
          <a:bodyPr/>
          <a:lstStyle>
            <a:lvl1pPr>
              <a:defRPr/>
            </a:lvl1pPr>
          </a:lstStyle>
          <a:p>
            <a:r>
              <a:rPr lang="de-DE" dirty="0"/>
              <a:t>End </a:t>
            </a:r>
            <a:r>
              <a:rPr lang="de-DE" dirty="0" err="1"/>
              <a:t>of</a:t>
            </a:r>
            <a:r>
              <a:rPr lang="de-DE" dirty="0"/>
              <a:t> </a:t>
            </a:r>
            <a:r>
              <a:rPr lang="de-DE" dirty="0" err="1"/>
              <a:t>Presentation</a:t>
            </a:r>
            <a:endParaRPr lang="en-US" dirty="0"/>
          </a:p>
        </p:txBody>
      </p:sp>
      <p:sp>
        <p:nvSpPr>
          <p:cNvPr id="3" name="Datumsplatzhalter 2">
            <a:extLst>
              <a:ext uri="{FF2B5EF4-FFF2-40B4-BE49-F238E27FC236}">
                <a16:creationId xmlns:a16="http://schemas.microsoft.com/office/drawing/2014/main" id="{AC948177-81F1-477D-89B7-ABF4DA5A65E4}"/>
              </a:ext>
            </a:extLst>
          </p:cNvPr>
          <p:cNvSpPr>
            <a:spLocks noGrp="1"/>
          </p:cNvSpPr>
          <p:nvPr>
            <p:ph type="dt" sz="half" idx="10"/>
          </p:nvPr>
        </p:nvSpPr>
        <p:spPr/>
        <p:txBody>
          <a:bodyPr/>
          <a:lstStyle/>
          <a:p>
            <a:fld id="{6510535A-0FDB-47CF-8647-0FDB7D742307}" type="datetime1">
              <a:rPr lang="en-US" smtClean="0"/>
              <a:t>10/1/2021</a:t>
            </a:fld>
            <a:endParaRPr lang="en-US"/>
          </a:p>
        </p:txBody>
      </p:sp>
      <p:sp>
        <p:nvSpPr>
          <p:cNvPr id="4" name="Fußzeilenplatzhalter 3">
            <a:extLst>
              <a:ext uri="{FF2B5EF4-FFF2-40B4-BE49-F238E27FC236}">
                <a16:creationId xmlns:a16="http://schemas.microsoft.com/office/drawing/2014/main" id="{458557B2-46F1-4D7A-A527-13C8FF67474E}"/>
              </a:ext>
            </a:extLst>
          </p:cNvPr>
          <p:cNvSpPr>
            <a:spLocks noGrp="1"/>
          </p:cNvSpPr>
          <p:nvPr>
            <p:ph type="ftr" sz="quarter" idx="11"/>
          </p:nvPr>
        </p:nvSpPr>
        <p:spPr/>
        <p:txBody>
          <a:bodyPr/>
          <a:lstStyle/>
          <a:p>
            <a:r>
              <a:rPr lang="de-DE"/>
              <a:t>www.project-cola.eu</a:t>
            </a:r>
            <a:endParaRPr lang="de-DE" dirty="0"/>
          </a:p>
        </p:txBody>
      </p:sp>
      <p:sp>
        <p:nvSpPr>
          <p:cNvPr id="5" name="Foliennummernplatzhalter 4">
            <a:extLst>
              <a:ext uri="{FF2B5EF4-FFF2-40B4-BE49-F238E27FC236}">
                <a16:creationId xmlns:a16="http://schemas.microsoft.com/office/drawing/2014/main" id="{3413C909-83B3-4BD1-9DF1-08ECC2EA353C}"/>
              </a:ext>
            </a:extLst>
          </p:cNvPr>
          <p:cNvSpPr>
            <a:spLocks noGrp="1"/>
          </p:cNvSpPr>
          <p:nvPr>
            <p:ph type="sldNum" sz="quarter" idx="12"/>
          </p:nvPr>
        </p:nvSpPr>
        <p:spPr/>
        <p:txBody>
          <a:bodyPr/>
          <a:lstStyle/>
          <a:p>
            <a:fld id="{955D2CB3-FAB5-4AC1-8180-4167EE2129B0}" type="slidenum">
              <a:rPr lang="en-US" smtClean="0"/>
              <a:t>‹#›</a:t>
            </a:fld>
            <a:endParaRPr lang="en-US"/>
          </a:p>
        </p:txBody>
      </p:sp>
      <p:pic>
        <p:nvPicPr>
          <p:cNvPr id="8" name="Grafik 7">
            <a:extLst>
              <a:ext uri="{FF2B5EF4-FFF2-40B4-BE49-F238E27FC236}">
                <a16:creationId xmlns:a16="http://schemas.microsoft.com/office/drawing/2014/main" id="{1DDC4C0F-9397-4560-BA6D-1C4D27917D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7880" y="1569409"/>
            <a:ext cx="3649864" cy="4035253"/>
          </a:xfrm>
          <a:prstGeom prst="rect">
            <a:avLst/>
          </a:prstGeom>
        </p:spPr>
      </p:pic>
      <p:sp>
        <p:nvSpPr>
          <p:cNvPr id="12" name="Bildplatzhalter 11">
            <a:extLst>
              <a:ext uri="{FF2B5EF4-FFF2-40B4-BE49-F238E27FC236}">
                <a16:creationId xmlns:a16="http://schemas.microsoft.com/office/drawing/2014/main" id="{E499882A-AC52-4544-A5BC-23393130A89E}"/>
              </a:ext>
            </a:extLst>
          </p:cNvPr>
          <p:cNvSpPr>
            <a:spLocks noGrp="1"/>
          </p:cNvSpPr>
          <p:nvPr>
            <p:ph type="pic" sz="quarter" idx="14" hasCustomPrompt="1"/>
          </p:nvPr>
        </p:nvSpPr>
        <p:spPr>
          <a:xfrm>
            <a:off x="852488" y="2290763"/>
            <a:ext cx="1943100" cy="1941512"/>
          </a:xfrm>
        </p:spPr>
        <p:txBody>
          <a:bodyPr/>
          <a:lstStyle>
            <a:lvl1pPr marL="0" indent="0">
              <a:buNone/>
              <a:defRPr/>
            </a:lvl1pPr>
          </a:lstStyle>
          <a:p>
            <a:r>
              <a:rPr lang="de-DE" dirty="0"/>
              <a:t>Picture</a:t>
            </a:r>
          </a:p>
          <a:p>
            <a:r>
              <a:rPr lang="de-DE" dirty="0"/>
              <a:t>Speaker</a:t>
            </a:r>
            <a:endParaRPr lang="en-US" dirty="0"/>
          </a:p>
        </p:txBody>
      </p:sp>
      <p:sp>
        <p:nvSpPr>
          <p:cNvPr id="14" name="Textplatzhalter 13">
            <a:extLst>
              <a:ext uri="{FF2B5EF4-FFF2-40B4-BE49-F238E27FC236}">
                <a16:creationId xmlns:a16="http://schemas.microsoft.com/office/drawing/2014/main" id="{021F3FBB-D15E-4444-9AFB-C6A5732EC176}"/>
              </a:ext>
            </a:extLst>
          </p:cNvPr>
          <p:cNvSpPr>
            <a:spLocks noGrp="1"/>
          </p:cNvSpPr>
          <p:nvPr>
            <p:ph type="body" sz="quarter" idx="15" hasCustomPrompt="1"/>
          </p:nvPr>
        </p:nvSpPr>
        <p:spPr>
          <a:xfrm>
            <a:off x="2988297" y="2274888"/>
            <a:ext cx="4788866" cy="1998662"/>
          </a:xfrm>
        </p:spPr>
        <p:txBody>
          <a:bodyPr/>
          <a:lstStyle>
            <a:lvl1pPr marL="0" indent="0">
              <a:buNone/>
              <a:defRPr/>
            </a:lvl1pPr>
          </a:lstStyle>
          <a:p>
            <a:pPr lvl="0"/>
            <a:r>
              <a:rPr lang="de-DE" dirty="0"/>
              <a:t>Name</a:t>
            </a:r>
          </a:p>
          <a:p>
            <a:pPr lvl="0"/>
            <a:r>
              <a:rPr lang="de-DE" dirty="0"/>
              <a:t>Company, Position</a:t>
            </a:r>
          </a:p>
          <a:p>
            <a:pPr lvl="0"/>
            <a:r>
              <a:rPr lang="de-DE" dirty="0"/>
              <a:t>E-Mail</a:t>
            </a:r>
          </a:p>
          <a:p>
            <a:pPr lvl="0"/>
            <a:r>
              <a:rPr lang="de-DE" dirty="0" err="1"/>
              <a:t>Mobilephone</a:t>
            </a:r>
            <a:endParaRPr lang="en-US" dirty="0"/>
          </a:p>
        </p:txBody>
      </p:sp>
      <p:sp>
        <p:nvSpPr>
          <p:cNvPr id="7" name="Textfeld 6">
            <a:extLst>
              <a:ext uri="{FF2B5EF4-FFF2-40B4-BE49-F238E27FC236}">
                <a16:creationId xmlns:a16="http://schemas.microsoft.com/office/drawing/2014/main" id="{54D9CAC3-A219-4A6D-B44F-D0FF492C46BA}"/>
              </a:ext>
            </a:extLst>
          </p:cNvPr>
          <p:cNvSpPr txBox="1"/>
          <p:nvPr userDrawn="1"/>
        </p:nvSpPr>
        <p:spPr>
          <a:xfrm>
            <a:off x="351404" y="5113376"/>
            <a:ext cx="11422229" cy="1354217"/>
          </a:xfrm>
          <a:prstGeom prst="rect">
            <a:avLst/>
          </a:prstGeom>
          <a:noFill/>
        </p:spPr>
        <p:txBody>
          <a:bodyPr wrap="none" rtlCol="0">
            <a:spAutoFit/>
          </a:bodyPr>
          <a:lstStyle/>
          <a:p>
            <a:pPr lvl="0"/>
            <a:r>
              <a:rPr lang="de-DE" sz="1600" dirty="0"/>
              <a:t>Project </a:t>
            </a:r>
            <a:r>
              <a:rPr lang="de-DE" sz="1600" dirty="0" err="1"/>
              <a:t>Director</a:t>
            </a:r>
            <a:r>
              <a:rPr lang="de-DE" sz="1600" dirty="0"/>
              <a:t>: Dr. Tamas Kiss, University </a:t>
            </a:r>
            <a:r>
              <a:rPr lang="de-DE" sz="1600" dirty="0" err="1"/>
              <a:t>of</a:t>
            </a:r>
            <a:r>
              <a:rPr lang="de-DE" sz="1600" dirty="0"/>
              <a:t> Westminster, UK</a:t>
            </a:r>
          </a:p>
          <a:p>
            <a:pPr lvl="0"/>
            <a:endParaRPr lang="de-DE" sz="1600" dirty="0"/>
          </a:p>
          <a:p>
            <a:pPr lvl="0"/>
            <a:r>
              <a:rPr lang="de-DE" sz="1600" dirty="0"/>
              <a:t>The COLA Project – Cloud Orchestration at </a:t>
            </a:r>
            <a:r>
              <a:rPr lang="de-DE" sz="1600" dirty="0" err="1"/>
              <a:t>the</a:t>
            </a:r>
            <a:r>
              <a:rPr lang="de-DE" sz="1600" dirty="0"/>
              <a:t> Level </a:t>
            </a:r>
            <a:r>
              <a:rPr lang="de-DE" sz="1600" dirty="0" err="1"/>
              <a:t>of</a:t>
            </a:r>
            <a:r>
              <a:rPr lang="de-DE" sz="1600" dirty="0"/>
              <a:t> </a:t>
            </a:r>
            <a:r>
              <a:rPr lang="de-DE" sz="1600" dirty="0" err="1"/>
              <a:t>Application</a:t>
            </a:r>
            <a:r>
              <a:rPr lang="de-DE" sz="1600" dirty="0"/>
              <a:t> (COLA) - </a:t>
            </a:r>
            <a:r>
              <a:rPr lang="de-DE" sz="1600" dirty="0" err="1"/>
              <a:t>receives</a:t>
            </a:r>
            <a:r>
              <a:rPr lang="de-DE" sz="1600" dirty="0"/>
              <a:t> </a:t>
            </a:r>
            <a:r>
              <a:rPr lang="de-DE" sz="1600" dirty="0" err="1"/>
              <a:t>funding</a:t>
            </a:r>
            <a:r>
              <a:rPr lang="de-DE" sz="1600" dirty="0"/>
              <a:t> </a:t>
            </a:r>
            <a:r>
              <a:rPr lang="de-DE" sz="1600" dirty="0" err="1"/>
              <a:t>from</a:t>
            </a:r>
            <a:endParaRPr lang="de-DE" sz="1600" dirty="0"/>
          </a:p>
          <a:p>
            <a:pPr lvl="0"/>
            <a:r>
              <a:rPr lang="de-DE" sz="1600" dirty="0" err="1"/>
              <a:t>the</a:t>
            </a:r>
            <a:r>
              <a:rPr lang="de-DE" sz="1600" dirty="0"/>
              <a:t> European </a:t>
            </a:r>
            <a:r>
              <a:rPr lang="de-DE" sz="1600" dirty="0" err="1"/>
              <a:t>Union´s</a:t>
            </a:r>
            <a:r>
              <a:rPr lang="de-DE" sz="1600" dirty="0"/>
              <a:t> Horizon 2020 </a:t>
            </a:r>
            <a:r>
              <a:rPr lang="de-DE" sz="1600" dirty="0" err="1"/>
              <a:t>research</a:t>
            </a:r>
            <a:r>
              <a:rPr lang="de-DE" sz="1600" dirty="0"/>
              <a:t> and </a:t>
            </a:r>
            <a:r>
              <a:rPr lang="de-DE" sz="1600" dirty="0" err="1"/>
              <a:t>innovation</a:t>
            </a:r>
            <a:r>
              <a:rPr lang="de-DE" sz="1600" dirty="0"/>
              <a:t> </a:t>
            </a:r>
            <a:r>
              <a:rPr lang="de-DE" sz="1600" dirty="0" err="1"/>
              <a:t>programme</a:t>
            </a:r>
            <a:r>
              <a:rPr lang="de-DE" sz="1600" dirty="0"/>
              <a:t> </a:t>
            </a:r>
            <a:r>
              <a:rPr lang="de-DE" sz="1600" dirty="0" err="1"/>
              <a:t>under</a:t>
            </a:r>
            <a:r>
              <a:rPr lang="de-DE" sz="1600" dirty="0"/>
              <a:t> </a:t>
            </a:r>
            <a:r>
              <a:rPr lang="de-DE" sz="1600" dirty="0" err="1"/>
              <a:t>grant</a:t>
            </a:r>
            <a:r>
              <a:rPr lang="de-DE" sz="1600" dirty="0"/>
              <a:t> </a:t>
            </a:r>
            <a:r>
              <a:rPr lang="de-DE" sz="1600" dirty="0" err="1"/>
              <a:t>agreement</a:t>
            </a:r>
            <a:r>
              <a:rPr lang="de-DE" sz="1600" dirty="0"/>
              <a:t> </a:t>
            </a:r>
            <a:r>
              <a:rPr lang="de-DE" sz="1600" dirty="0" err="1"/>
              <a:t>No</a:t>
            </a:r>
            <a:r>
              <a:rPr lang="de-DE" sz="1600" dirty="0"/>
              <a:t> 731574</a:t>
            </a:r>
          </a:p>
          <a:p>
            <a:pPr lvl="0"/>
            <a:endParaRPr lang="de-DE" dirty="0"/>
          </a:p>
        </p:txBody>
      </p:sp>
    </p:spTree>
    <p:extLst>
      <p:ext uri="{BB962C8B-B14F-4D97-AF65-F5344CB8AC3E}">
        <p14:creationId xmlns:p14="http://schemas.microsoft.com/office/powerpoint/2010/main" val="238848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3 oszlopkép listaje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hu-HU"/>
              <a:t>Mintacím szerkesztése</a:t>
            </a:r>
            <a:endParaRPr lang="hu-HU" dirty="0"/>
          </a:p>
        </p:txBody>
      </p:sp>
      <p:sp>
        <p:nvSpPr>
          <p:cNvPr id="7" name="Élőláb helye 6">
            <a:extLst>
              <a:ext uri="{FF2B5EF4-FFF2-40B4-BE49-F238E27FC236}">
                <a16:creationId xmlns:a16="http://schemas.microsoft.com/office/drawing/2014/main"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hu-HU" dirty="0"/>
              <a:t>Élőláb beszúrása</a:t>
            </a:r>
          </a:p>
        </p:txBody>
      </p:sp>
      <p:sp>
        <p:nvSpPr>
          <p:cNvPr id="8" name="Dia számának helye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hu-HU" smtClean="0"/>
              <a:pPr/>
              <a:t>‹#›</a:t>
            </a:fld>
            <a:endParaRPr lang="hu-HU" dirty="0"/>
          </a:p>
        </p:txBody>
      </p:sp>
      <p:sp>
        <p:nvSpPr>
          <p:cNvPr id="5" name="Szöveg hely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hu-HU" dirty="0"/>
              <a:t>Listajel leírása</a:t>
            </a:r>
          </a:p>
        </p:txBody>
      </p:sp>
      <p:sp>
        <p:nvSpPr>
          <p:cNvPr id="13" name="Szöveg helye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hu-HU" dirty="0"/>
              <a:t>Listajel leírása</a:t>
            </a:r>
          </a:p>
        </p:txBody>
      </p:sp>
      <p:sp>
        <p:nvSpPr>
          <p:cNvPr id="15" name="Szöveg helye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hu-HU" dirty="0"/>
              <a:t>Listajel leírása</a:t>
            </a:r>
          </a:p>
        </p:txBody>
      </p:sp>
      <p:sp>
        <p:nvSpPr>
          <p:cNvPr id="10" name="Szöveg helye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hu-HU" dirty="0"/>
              <a:t>Listajel 2</a:t>
            </a:r>
          </a:p>
        </p:txBody>
      </p:sp>
      <p:sp>
        <p:nvSpPr>
          <p:cNvPr id="12" name="Szöveg helye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hu-HU" dirty="0"/>
              <a:t>Listajel 3</a:t>
            </a:r>
          </a:p>
        </p:txBody>
      </p:sp>
      <p:sp>
        <p:nvSpPr>
          <p:cNvPr id="16" name="Szöveg helye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hu-HU" dirty="0"/>
              <a:t>Listajel 4</a:t>
            </a:r>
          </a:p>
        </p:txBody>
      </p:sp>
      <p:sp>
        <p:nvSpPr>
          <p:cNvPr id="9" name="Szöveg helye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hu-HU" dirty="0" err="1"/>
              <a:t>Alfejléc</a:t>
            </a:r>
            <a:endParaRPr lang="hu-HU" dirty="0"/>
          </a:p>
        </p:txBody>
      </p:sp>
      <p:sp>
        <p:nvSpPr>
          <p:cNvPr id="20" name="Kép helyőrzője 3">
            <a:extLst>
              <a:ext uri="{FF2B5EF4-FFF2-40B4-BE49-F238E27FC236}">
                <a16:creationId xmlns:a16="http://schemas.microsoft.com/office/drawing/2014/main" id="{06B6D0B6-0884-CD46-A1B0-9FED03C22626}"/>
              </a:ext>
            </a:extLst>
          </p:cNvPr>
          <p:cNvSpPr>
            <a:spLocks noGrp="1"/>
          </p:cNvSpPr>
          <p:nvPr>
            <p:ph type="pic" sz="quarter" idx="27" hasCustomPrompt="1"/>
          </p:nvPr>
        </p:nvSpPr>
        <p:spPr>
          <a:xfrm>
            <a:off x="2724708"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1" name="Kép helyőrzője 3">
            <a:extLst>
              <a:ext uri="{FF2B5EF4-FFF2-40B4-BE49-F238E27FC236}">
                <a16:creationId xmlns:a16="http://schemas.microsoft.com/office/drawing/2014/main" id="{BAAC12A0-90C3-984B-A8FC-7EB4AA432E3A}"/>
              </a:ext>
            </a:extLst>
          </p:cNvPr>
          <p:cNvSpPr>
            <a:spLocks noGrp="1"/>
          </p:cNvSpPr>
          <p:nvPr>
            <p:ph type="pic" sz="quarter" idx="28" hasCustomPrompt="1"/>
          </p:nvPr>
        </p:nvSpPr>
        <p:spPr>
          <a:xfrm>
            <a:off x="5672402" y="2358091"/>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
        <p:nvSpPr>
          <p:cNvPr id="22" name="Kép helyőrzője 3">
            <a:extLst>
              <a:ext uri="{FF2B5EF4-FFF2-40B4-BE49-F238E27FC236}">
                <a16:creationId xmlns:a16="http://schemas.microsoft.com/office/drawing/2014/main" id="{51565942-8816-734B-BEEE-1258F13B66DA}"/>
              </a:ext>
            </a:extLst>
          </p:cNvPr>
          <p:cNvSpPr>
            <a:spLocks noGrp="1"/>
          </p:cNvSpPr>
          <p:nvPr>
            <p:ph type="pic" sz="quarter" idx="29" hasCustomPrompt="1"/>
          </p:nvPr>
        </p:nvSpPr>
        <p:spPr>
          <a:xfrm>
            <a:off x="8621493" y="2358090"/>
            <a:ext cx="854075" cy="854075"/>
          </a:xfrm>
        </p:spPr>
        <p:txBody>
          <a:bodyPr rtlCol="0"/>
          <a:lstStyle>
            <a:lvl1pPr marL="0" indent="0" rtl="0">
              <a:buNone/>
              <a:defRPr sz="1300"/>
            </a:lvl1pPr>
          </a:lstStyle>
          <a:p>
            <a:pPr rtl="0"/>
            <a:r>
              <a:rPr lang="hu-HU" dirty="0"/>
              <a:t>Kép hoz-</a:t>
            </a:r>
            <a:r>
              <a:rPr lang="hu-HU" dirty="0" err="1"/>
              <a:t>záadásához</a:t>
            </a:r>
            <a:r>
              <a:rPr lang="hu-HU" dirty="0"/>
              <a:t> kattintson az ikonra</a:t>
            </a:r>
          </a:p>
        </p:txBody>
      </p:sp>
    </p:spTree>
    <p:extLst>
      <p:ext uri="{BB962C8B-B14F-4D97-AF65-F5344CB8AC3E}">
        <p14:creationId xmlns:p14="http://schemas.microsoft.com/office/powerpoint/2010/main" val="2237831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Köszönjük!">
    <p:bg>
      <p:bgPr>
        <a:solidFill>
          <a:schemeClr val="bg1"/>
        </a:solidFill>
        <a:effectLst/>
      </p:bgPr>
    </p:bg>
    <p:spTree>
      <p:nvGrpSpPr>
        <p:cNvPr id="1" name=""/>
        <p:cNvGrpSpPr/>
        <p:nvPr/>
      </p:nvGrpSpPr>
      <p:grpSpPr>
        <a:xfrm>
          <a:off x="0" y="0"/>
          <a:ext cx="0" cy="0"/>
          <a:chOff x="0" y="0"/>
          <a:chExt cx="0" cy="0"/>
        </a:xfrm>
      </p:grpSpPr>
      <p:sp>
        <p:nvSpPr>
          <p:cNvPr id="32" name="Kép helyőrzője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hu-HU" dirty="0"/>
              <a:t>Szúrja be, vagy húzza a képet ide</a:t>
            </a:r>
          </a:p>
        </p:txBody>
      </p:sp>
      <p:sp>
        <p:nvSpPr>
          <p:cNvPr id="2" name="Cím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hu-HU" dirty="0"/>
              <a:t>Köszönjük!</a:t>
            </a:r>
          </a:p>
        </p:txBody>
      </p:sp>
      <p:sp>
        <p:nvSpPr>
          <p:cNvPr id="3" name="Alcím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hu-HU"/>
              <a:t>Kattintson ide az alcím mintájának szerkesztéséhez</a:t>
            </a:r>
            <a:endParaRPr lang="hu-HU" dirty="0"/>
          </a:p>
        </p:txBody>
      </p:sp>
      <p:cxnSp>
        <p:nvCxnSpPr>
          <p:cNvPr id="5" name="Egyenes összekötő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zöveg helye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Partner száma</a:t>
            </a:r>
          </a:p>
        </p:txBody>
      </p:sp>
      <p:sp>
        <p:nvSpPr>
          <p:cNvPr id="9" name="Szöveg helye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E-mail vagy közösség média fogópontja</a:t>
            </a:r>
          </a:p>
        </p:txBody>
      </p:sp>
      <p:sp>
        <p:nvSpPr>
          <p:cNvPr id="8" name="Kép helyőrzője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hu-HU" dirty="0"/>
              <a:t>Embléma</a:t>
            </a:r>
          </a:p>
        </p:txBody>
      </p:sp>
      <p:sp>
        <p:nvSpPr>
          <p:cNvPr id="10" name="Szöveg helye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hu-HU" dirty="0"/>
              <a:t>Webhely címe</a:t>
            </a:r>
          </a:p>
        </p:txBody>
      </p:sp>
    </p:spTree>
    <p:extLst>
      <p:ext uri="{BB962C8B-B14F-4D97-AF65-F5344CB8AC3E}">
        <p14:creationId xmlns:p14="http://schemas.microsoft.com/office/powerpoint/2010/main" val="99185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9F51544-C899-4A24-A293-BECCCBF9BF5A}"/>
              </a:ext>
            </a:extLst>
          </p:cNvPr>
          <p:cNvSpPr>
            <a:spLocks noGrp="1"/>
          </p:cNvSpPr>
          <p:nvPr>
            <p:ph type="title"/>
          </p:nvPr>
        </p:nvSpPr>
        <p:spPr>
          <a:xfrm>
            <a:off x="359597" y="184935"/>
            <a:ext cx="11486506" cy="1006867"/>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platzhalter 2">
            <a:extLst>
              <a:ext uri="{FF2B5EF4-FFF2-40B4-BE49-F238E27FC236}">
                <a16:creationId xmlns:a16="http://schemas.microsoft.com/office/drawing/2014/main" id="{AD3E16B6-DD11-4C9A-89BA-C0D4BFD60703}"/>
              </a:ext>
            </a:extLst>
          </p:cNvPr>
          <p:cNvSpPr>
            <a:spLocks noGrp="1"/>
          </p:cNvSpPr>
          <p:nvPr>
            <p:ph type="body" idx="1"/>
          </p:nvPr>
        </p:nvSpPr>
        <p:spPr>
          <a:xfrm>
            <a:off x="359597" y="1466029"/>
            <a:ext cx="11486506" cy="4503256"/>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Fußzeilenplatzhalter 4">
            <a:extLst>
              <a:ext uri="{FF2B5EF4-FFF2-40B4-BE49-F238E27FC236}">
                <a16:creationId xmlns:a16="http://schemas.microsoft.com/office/drawing/2014/main" id="{11C7139C-AF99-4099-9EAF-00A6E7960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de-DE" dirty="0"/>
              <a:t>www.project-cola.eu</a:t>
            </a:r>
          </a:p>
        </p:txBody>
      </p:sp>
      <p:sp>
        <p:nvSpPr>
          <p:cNvPr id="4" name="Datumsplatzhalter 3">
            <a:extLst>
              <a:ext uri="{FF2B5EF4-FFF2-40B4-BE49-F238E27FC236}">
                <a16:creationId xmlns:a16="http://schemas.microsoft.com/office/drawing/2014/main" id="{105520AC-1B96-4CC4-B099-6CA5DEDB86E1}"/>
              </a:ext>
            </a:extLst>
          </p:cNvPr>
          <p:cNvSpPr>
            <a:spLocks noGrp="1"/>
          </p:cNvSpPr>
          <p:nvPr>
            <p:ph type="dt" sz="half" idx="2"/>
          </p:nvPr>
        </p:nvSpPr>
        <p:spPr>
          <a:xfrm>
            <a:off x="1696133" y="6379056"/>
            <a:ext cx="2197773" cy="385212"/>
          </a:xfrm>
          <a:prstGeom prst="rect">
            <a:avLst/>
          </a:prstGeom>
        </p:spPr>
        <p:txBody>
          <a:bodyPr vert="horz" lIns="91440" tIns="45720" rIns="91440" bIns="45720" rtlCol="0" anchor="ctr"/>
          <a:lstStyle>
            <a:lvl1pPr algn="l">
              <a:defRPr sz="1200">
                <a:solidFill>
                  <a:schemeClr val="tx1"/>
                </a:solidFill>
              </a:defRPr>
            </a:lvl1pPr>
          </a:lstStyle>
          <a:p>
            <a:fld id="{F282C22B-FB8C-4641-B6F6-7F95742E7C2A}" type="datetime1">
              <a:rPr lang="en-US" smtClean="0"/>
              <a:t>10/1/2021</a:t>
            </a:fld>
            <a:endParaRPr lang="en-US" dirty="0"/>
          </a:p>
        </p:txBody>
      </p:sp>
      <p:sp>
        <p:nvSpPr>
          <p:cNvPr id="6" name="Foliennummernplatzhalter 5">
            <a:extLst>
              <a:ext uri="{FF2B5EF4-FFF2-40B4-BE49-F238E27FC236}">
                <a16:creationId xmlns:a16="http://schemas.microsoft.com/office/drawing/2014/main" id="{F3C1E163-8F4B-45D5-B5C4-6002BE31B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955D2CB3-FAB5-4AC1-8180-4167EE2129B0}" type="slidenum">
              <a:rPr lang="en-US" smtClean="0"/>
              <a:pPr/>
              <a:t>‹#›</a:t>
            </a:fld>
            <a:endParaRPr lang="en-US" dirty="0"/>
          </a:p>
        </p:txBody>
      </p:sp>
    </p:spTree>
    <p:extLst>
      <p:ext uri="{BB962C8B-B14F-4D97-AF65-F5344CB8AC3E}">
        <p14:creationId xmlns:p14="http://schemas.microsoft.com/office/powerpoint/2010/main" val="604290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hyperlink" Target="https://project-cola.eu/about-micad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localhost/cpu/BaseTest" TargetMode="External"/><Relationship Id="rId13" Type="http://schemas.openxmlformats.org/officeDocument/2006/relationships/image" Target="../media/image44.png"/><Relationship Id="rId3" Type="http://schemas.openxmlformats.org/officeDocument/2006/relationships/image" Target="../media/image50.png"/><Relationship Id="rId7" Type="http://schemas.openxmlformats.org/officeDocument/2006/relationships/image" Target="../media/image43.png"/><Relationship Id="rId12" Type="http://schemas.openxmlformats.org/officeDocument/2006/relationships/hyperlink" Target="http://localhost/network/%7bparam%7d"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hyperlink" Target="http://localhost/io/Test1%7bparam%7d" TargetMode="External"/><Relationship Id="rId5" Type="http://schemas.openxmlformats.org/officeDocument/2006/relationships/image" Target="../media/image50.png"/><Relationship Id="rId10" Type="http://schemas.openxmlformats.org/officeDocument/2006/relationships/hyperlink" Target="http://localhost/io/%7bparam%7d" TargetMode="External"/><Relationship Id="rId4" Type="http://schemas.openxmlformats.org/officeDocument/2006/relationships/slide" Target="slide35.xml"/><Relationship Id="rId9" Type="http://schemas.openxmlformats.org/officeDocument/2006/relationships/hyperlink" Target="http://localhost/cpu/%7bparam%7d" TargetMode="External"/><Relationship Id="rId1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localhost/io/Test1%7bparam%7d" TargetMode="External"/><Relationship Id="rId13" Type="http://schemas.openxmlformats.org/officeDocument/2006/relationships/image" Target="../media/image7.png"/><Relationship Id="rId3" Type="http://schemas.openxmlformats.org/officeDocument/2006/relationships/image" Target="../media/image34.png"/><Relationship Id="rId7" Type="http://schemas.openxmlformats.org/officeDocument/2006/relationships/hyperlink" Target="http://localhost/io/%7bparam%7d" TargetMode="External"/><Relationship Id="rId12"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localhost/cpu/%7bparam%7d" TargetMode="External"/><Relationship Id="rId11" Type="http://schemas.openxmlformats.org/officeDocument/2006/relationships/image" Target="../media/image45.png"/><Relationship Id="rId5" Type="http://schemas.openxmlformats.org/officeDocument/2006/relationships/hyperlink" Target="http://localhost/cpu/BaseTest" TargetMode="External"/><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localhost/network/%7bparam%7d" TargetMode="External"/><Relationship Id="rId14" Type="http://schemas.openxmlformats.org/officeDocument/2006/relationships/image" Target="../media/image51.gif"/></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2.png"/><Relationship Id="rId4" Type="http://schemas.openxmlformats.org/officeDocument/2006/relationships/image" Target="../media/image34.png"/><Relationship Id="rId9" Type="http://schemas.openxmlformats.org/officeDocument/2006/relationships/slide" Target="slide38.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5.png"/><Relationship Id="rId18" Type="http://schemas.openxmlformats.org/officeDocument/2006/relationships/slide" Target="slide43.xml"/><Relationship Id="rId3" Type="http://schemas.openxmlformats.org/officeDocument/2006/relationships/image" Target="../media/image9.png"/><Relationship Id="rId21" Type="http://schemas.openxmlformats.org/officeDocument/2006/relationships/slide" Target="slide44.xml"/><Relationship Id="rId7" Type="http://schemas.openxmlformats.org/officeDocument/2006/relationships/image" Target="../media/image45.png"/><Relationship Id="rId12" Type="http://schemas.openxmlformats.org/officeDocument/2006/relationships/slide" Target="slide41.xml"/><Relationship Id="rId17" Type="http://schemas.openxmlformats.org/officeDocument/2006/relationships/image" Target="../media/image57.png"/><Relationship Id="rId25" Type="http://schemas.openxmlformats.org/officeDocument/2006/relationships/image" Target="../media/image59.png"/><Relationship Id="rId2" Type="http://schemas.openxmlformats.org/officeDocument/2006/relationships/notesSlide" Target="../notesSlides/notesSlide35.xml"/><Relationship Id="rId16" Type="http://schemas.openxmlformats.org/officeDocument/2006/relationships/image" Target="../media/image56.png"/><Relationship Id="rId20"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55.png"/><Relationship Id="rId24" Type="http://schemas.openxmlformats.org/officeDocument/2006/relationships/slide" Target="slide45.xml"/><Relationship Id="rId5" Type="http://schemas.openxmlformats.org/officeDocument/2006/relationships/image" Target="../media/image43.png"/><Relationship Id="rId15" Type="http://schemas.openxmlformats.org/officeDocument/2006/relationships/slide" Target="slide42.xml"/><Relationship Id="rId23"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57.png"/><Relationship Id="rId4" Type="http://schemas.openxmlformats.org/officeDocument/2006/relationships/image" Target="../media/image34.png"/><Relationship Id="rId9" Type="http://schemas.openxmlformats.org/officeDocument/2006/relationships/slide" Target="slide40.xml"/><Relationship Id="rId14" Type="http://schemas.openxmlformats.org/officeDocument/2006/relationships/image" Target="../media/image56.png"/><Relationship Id="rId22"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6.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github.com/JoDeMiro/Micado-Optimizer-Test" TargetMode="External"/><Relationship Id="rId7"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76.svg"/><Relationship Id="rId11" Type="http://schemas.openxmlformats.org/officeDocument/2006/relationships/image" Target="../media/image80.sv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svg"/><Relationship Id="rId9" Type="http://schemas.openxmlformats.org/officeDocument/2006/relationships/hyperlink" Target="http://www.sztaki.h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1763204"/>
            <a:ext cx="7202786" cy="1449788"/>
          </a:xfrm>
        </p:spPr>
        <p:txBody>
          <a:bodyPr rtlCol="0">
            <a:normAutofit/>
          </a:bodyPr>
          <a:lstStyle/>
          <a:p>
            <a:pPr rtl="0">
              <a:lnSpc>
                <a:spcPct val="150000"/>
              </a:lnSpc>
            </a:pPr>
            <a:r>
              <a:rPr lang="en-US" sz="4400" dirty="0"/>
              <a:t>F</a:t>
            </a:r>
            <a:r>
              <a:rPr lang="hu-HU" sz="4400" dirty="0" err="1"/>
              <a:t>élévi</a:t>
            </a:r>
            <a:r>
              <a:rPr lang="hu-HU" sz="4400" dirty="0"/>
              <a:t> beszámoló</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1938003"/>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210548"/>
            <a:ext cx="5282503" cy="2494216"/>
          </a:xfrm>
        </p:spPr>
        <p:txBody>
          <a:bodyPr rtlCol="0"/>
          <a:lstStyle/>
          <a:p>
            <a:pPr rtl="0"/>
            <a:r>
              <a:rPr lang="hu-HU" dirty="0"/>
              <a:t>Pintye István</a:t>
            </a:r>
          </a:p>
        </p:txBody>
      </p:sp>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687100"/>
            <a:ext cx="4508500" cy="660488"/>
          </a:xfrm>
        </p:spPr>
        <p:txBody>
          <a:bodyPr rtlCol="0" anchor="t">
            <a:normAutofit/>
          </a:bodyPr>
          <a:lstStyle/>
          <a:p>
            <a:r>
              <a:rPr lang="hu-HU" dirty="0"/>
              <a:t>Témavezető: Dr. habil. Lovas Róbert</a:t>
            </a:r>
            <a:br>
              <a:rPr lang="hu-HU" dirty="0"/>
            </a:br>
            <a:r>
              <a:rPr lang="hu-HU" dirty="0"/>
              <a:t>Dr. Kovács József</a:t>
            </a:r>
          </a:p>
        </p:txBody>
      </p:sp>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415439"/>
            <a:ext cx="4508500" cy="1153233"/>
          </a:xfrm>
        </p:spPr>
        <p:txBody>
          <a:bodyPr rtlCol="0">
            <a:normAutofit/>
          </a:bodyPr>
          <a:lstStyle/>
          <a:p>
            <a:r>
              <a:rPr lang="hu-HU" dirty="0"/>
              <a:t>Téma:</a:t>
            </a:r>
            <a:br>
              <a:rPr lang="hu-HU" dirty="0"/>
            </a:br>
            <a:br>
              <a:rPr lang="hu-HU" dirty="0"/>
            </a:br>
            <a:r>
              <a:rPr lang="hu-HU" dirty="0"/>
              <a:t>Felhőalapú számítási klaszter dinamikus skálázása</a:t>
            </a:r>
          </a:p>
        </p:txBody>
      </p:sp>
      <p:pic>
        <p:nvPicPr>
          <p:cNvPr id="51" name="Kép helye 50">
            <a:extLst>
              <a:ext uri="{FF2B5EF4-FFF2-40B4-BE49-F238E27FC236}">
                <a16:creationId xmlns:a16="http://schemas.microsoft.com/office/drawing/2014/main" id="{0BC42531-EDB2-4E82-9CA9-89768E8C9B39}"/>
              </a:ext>
            </a:extLst>
          </p:cNvPr>
          <p:cNvPicPr preferRelativeResize="0">
            <a:picLocks noGrp="1"/>
          </p:cNvPicPr>
          <p:nvPr>
            <p:ph type="pic" sz="quarter" idx="15"/>
          </p:nvPr>
        </p:nvPicPr>
        <p:blipFill>
          <a:blip r:embed="rId3">
            <a:extLst>
              <a:ext uri="{28A0092B-C50C-407E-A947-70E740481C1C}">
                <a14:useLocalDpi xmlns:a14="http://schemas.microsoft.com/office/drawing/2010/main" val="0"/>
              </a:ext>
            </a:extLst>
          </a:blip>
          <a:srcRect/>
          <a:stretch/>
        </p:blipFill>
        <p:spPr>
          <a:xfrm>
            <a:off x="8053703" y="2221544"/>
            <a:ext cx="1381125" cy="561975"/>
          </a:xfrm>
        </p:spPr>
      </p:pic>
      <p:sp>
        <p:nvSpPr>
          <p:cNvPr id="11" name="Cím 2">
            <a:extLst>
              <a:ext uri="{FF2B5EF4-FFF2-40B4-BE49-F238E27FC236}">
                <a16:creationId xmlns:a16="http://schemas.microsoft.com/office/drawing/2014/main" id="{D67E10A7-3971-4106-AF90-6386A879C3B9}"/>
              </a:ext>
            </a:extLst>
          </p:cNvPr>
          <p:cNvSpPr txBox="1">
            <a:spLocks/>
          </p:cNvSpPr>
          <p:nvPr/>
        </p:nvSpPr>
        <p:spPr>
          <a:xfrm>
            <a:off x="2494606" y="976870"/>
            <a:ext cx="7202783" cy="1449788"/>
          </a:xfrm>
          <a:prstGeom prst="rect">
            <a:avLst/>
          </a:prstGeom>
          <a:noFill/>
        </p:spPr>
        <p:txBody>
          <a:bodyPr vert="horz" lIns="288000" tIns="45720" rIns="2160000" bIns="144000" rtlCol="0" anchor="b" anchorCtr="0">
            <a:normAutofit/>
          </a:bodyPr>
          <a:lstStyle>
            <a:lvl1pPr algn="r" defTabSz="914400" rtl="0" eaLnBrk="1" latinLnBrk="0" hangingPunct="1">
              <a:lnSpc>
                <a:spcPct val="90000"/>
              </a:lnSpc>
              <a:spcBef>
                <a:spcPct val="0"/>
              </a:spcBef>
              <a:buNone/>
              <a:defRPr sz="6600" kern="1200" spc="-150">
                <a:solidFill>
                  <a:schemeClr val="bg1"/>
                </a:solidFill>
                <a:latin typeface="+mj-lt"/>
                <a:ea typeface="+mj-ea"/>
                <a:cs typeface="+mj-cs"/>
              </a:defRPr>
            </a:lvl1pPr>
          </a:lstStyle>
          <a:p>
            <a:pPr>
              <a:lnSpc>
                <a:spcPct val="150000"/>
              </a:lnSpc>
            </a:pPr>
            <a:r>
              <a:rPr lang="hu-HU" sz="2400" dirty="0"/>
              <a:t>2021-22/1</a:t>
            </a:r>
          </a:p>
        </p:txBody>
      </p:sp>
    </p:spTree>
    <p:extLst>
      <p:ext uri="{BB962C8B-B14F-4D97-AF65-F5344CB8AC3E}">
        <p14:creationId xmlns:p14="http://schemas.microsoft.com/office/powerpoint/2010/main" val="325455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03029" y="-10324"/>
            <a:ext cx="7185940"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10</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Több rétegű neurális hálóval pontosabb becslést kaptam. (r2 &gt; 0.89)</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225" y="3178138"/>
            <a:ext cx="11041594"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4937" y="843770"/>
            <a:ext cx="6214113" cy="2395739"/>
          </a:xfrm>
          <a:prstGeom prst="rect">
            <a:avLst/>
          </a:prstGeom>
        </p:spPr>
      </p:pic>
    </p:spTree>
    <p:extLst>
      <p:ext uri="{BB962C8B-B14F-4D97-AF65-F5344CB8AC3E}">
        <p14:creationId xmlns:p14="http://schemas.microsoft.com/office/powerpoint/2010/main" val="189897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26371" y="-10324"/>
            <a:ext cx="9539256" cy="6878647"/>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11</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Különböző kombinációkkal kísérletez-</a:t>
            </a:r>
            <a:r>
              <a:rPr lang="hu-HU" dirty="0" err="1">
                <a:solidFill>
                  <a:schemeClr val="tx1"/>
                </a:solidFill>
                <a:latin typeface="Calibri Light" panose="020F0302020204030204" pitchFamily="34" charset="0"/>
                <a:cs typeface="Calibri Light" panose="020F0302020204030204" pitchFamily="34" charset="0"/>
              </a:rPr>
              <a:t>tem</a:t>
            </a:r>
            <a:r>
              <a:rPr lang="hu-HU" dirty="0">
                <a:solidFill>
                  <a:schemeClr val="tx1"/>
                </a:solidFill>
                <a:latin typeface="Calibri Light" panose="020F0302020204030204" pitchFamily="34" charset="0"/>
                <a:cs typeface="Calibri Light" panose="020F0302020204030204" pitchFamily="34" charset="0"/>
              </a:rPr>
              <a:t>. Itt egy több rétegű neurális háló</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amely a metrika t-1 időpontban mért értékét is figyelembe veszi.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5949" y="851871"/>
            <a:ext cx="6172088" cy="2379536"/>
          </a:xfrm>
          <a:prstGeom prst="rect">
            <a:avLst/>
          </a:prstGeom>
        </p:spPr>
      </p:pic>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225" y="3178138"/>
            <a:ext cx="11041594" cy="3749443"/>
          </a:xfrm>
          <a:prstGeom prst="rect">
            <a:avLst/>
          </a:prstGeom>
        </p:spPr>
      </p:pic>
    </p:spTree>
    <p:extLst>
      <p:ext uri="{BB962C8B-B14F-4D97-AF65-F5344CB8AC3E}">
        <p14:creationId xmlns:p14="http://schemas.microsoft.com/office/powerpoint/2010/main" val="5521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Kép 19">
            <a:extLst>
              <a:ext uri="{FF2B5EF4-FFF2-40B4-BE49-F238E27FC236}">
                <a16:creationId xmlns:a16="http://schemas.microsoft.com/office/drawing/2014/main" id="{FA34AC19-3D8B-48C7-8F00-348DF7219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63638" y="780192"/>
            <a:ext cx="3203844" cy="2617489"/>
          </a:xfrm>
          <a:prstGeom prst="rect">
            <a:avLst/>
          </a:prstGeom>
        </p:spPr>
      </p:pic>
      <p:pic>
        <p:nvPicPr>
          <p:cNvPr id="15" name="Kép 14">
            <a:extLst>
              <a:ext uri="{FF2B5EF4-FFF2-40B4-BE49-F238E27FC236}">
                <a16:creationId xmlns:a16="http://schemas.microsoft.com/office/drawing/2014/main" id="{D30592E6-F82C-476C-916B-B3608149E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9046" y="899169"/>
            <a:ext cx="2912586" cy="2379536"/>
          </a:xfrm>
          <a:prstGeom prst="rect">
            <a:avLst/>
          </a:prstGeom>
        </p:spPr>
      </p:pic>
      <p:pic>
        <p:nvPicPr>
          <p:cNvPr id="19" name="Kép 18">
            <a:extLst>
              <a:ext uri="{FF2B5EF4-FFF2-40B4-BE49-F238E27FC236}">
                <a16:creationId xmlns:a16="http://schemas.microsoft.com/office/drawing/2014/main" id="{61430548-E10A-4842-A108-5FFD97C1DF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21448" y="780192"/>
            <a:ext cx="3203845" cy="2617489"/>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Amit feltárt az elemzés</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12</a:t>
            </a:fld>
            <a:endParaRPr lang="en-GB" dirty="0"/>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9860145" y="1371205"/>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 becsült válaszidő alakulása a mért metrika különböző értékeihez rendelve.</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Milyen kapcsolat van az adott metrika és a válaszidő között.</a:t>
            </a:r>
            <a:endParaRPr lang="en-GB" sz="1400" dirty="0">
              <a:solidFill>
                <a:schemeClr val="tx1"/>
              </a:solidFill>
              <a:latin typeface="Calibri Light" panose="020F0302020204030204" pitchFamily="34" charset="0"/>
              <a:cs typeface="Calibri Light" panose="020F0302020204030204" pitchFamily="34" charset="0"/>
            </a:endParaRPr>
          </a:p>
        </p:txBody>
      </p:sp>
      <p:grpSp>
        <p:nvGrpSpPr>
          <p:cNvPr id="6" name="Csoportba foglalás 5">
            <a:extLst>
              <a:ext uri="{FF2B5EF4-FFF2-40B4-BE49-F238E27FC236}">
                <a16:creationId xmlns:a16="http://schemas.microsoft.com/office/drawing/2014/main" id="{254DC241-2069-474B-85CF-47ABFD6B902C}"/>
              </a:ext>
            </a:extLst>
          </p:cNvPr>
          <p:cNvGrpSpPr/>
          <p:nvPr/>
        </p:nvGrpSpPr>
        <p:grpSpPr>
          <a:xfrm>
            <a:off x="9632383" y="485674"/>
            <a:ext cx="1499496" cy="895342"/>
            <a:chOff x="9632383" y="1667363"/>
            <a:chExt cx="1499496" cy="895342"/>
          </a:xfrm>
        </p:grpSpPr>
        <p:sp>
          <p:nvSpPr>
            <p:cNvPr id="22" name="Ábra 18" title="Sablon utasítási nyíl">
              <a:extLst>
                <a:ext uri="{FF2B5EF4-FFF2-40B4-BE49-F238E27FC236}">
                  <a16:creationId xmlns:a16="http://schemas.microsoft.com/office/drawing/2014/main" id="{456BE1FD-5F2C-4CA3-80F9-54FCF8B8E81F}"/>
                </a:ext>
              </a:extLst>
            </p:cNvPr>
            <p:cNvSpPr/>
            <p:nvPr/>
          </p:nvSpPr>
          <p:spPr>
            <a:xfrm rot="686061" flipH="1" flipV="1">
              <a:off x="9803404" y="2007040"/>
              <a:ext cx="373531" cy="55566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632383" y="1667363"/>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Becsült válaszidő</a:t>
              </a:r>
              <a:endParaRPr lang="en-GB" dirty="0">
                <a:solidFill>
                  <a:schemeClr val="tx1"/>
                </a:solidFill>
                <a:latin typeface="Calibri Light" panose="020F0302020204030204" pitchFamily="34" charset="0"/>
                <a:cs typeface="Calibri Light" panose="020F0302020204030204" pitchFamily="34" charset="0"/>
              </a:endParaRPr>
            </a:p>
          </p:txBody>
        </p:sp>
      </p:grpSp>
      <p:pic>
        <p:nvPicPr>
          <p:cNvPr id="16" name="Kép 15">
            <a:extLst>
              <a:ext uri="{FF2B5EF4-FFF2-40B4-BE49-F238E27FC236}">
                <a16:creationId xmlns:a16="http://schemas.microsoft.com/office/drawing/2014/main" id="{AFA2E703-C641-4E90-B1C4-3F48AD203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5880" y="3693207"/>
            <a:ext cx="9125285" cy="2719305"/>
          </a:xfrm>
          <a:prstGeom prst="rect">
            <a:avLst/>
          </a:prstGeom>
        </p:spPr>
      </p:pic>
      <p:sp>
        <p:nvSpPr>
          <p:cNvPr id="24" name="Szöveg helye 14">
            <a:extLst>
              <a:ext uri="{FF2B5EF4-FFF2-40B4-BE49-F238E27FC236}">
                <a16:creationId xmlns:a16="http://schemas.microsoft.com/office/drawing/2014/main" id="{05AAAC38-B1AF-4F10-A35C-9A6B93ECDC4B}"/>
              </a:ext>
            </a:extLst>
          </p:cNvPr>
          <p:cNvSpPr txBox="1">
            <a:spLocks/>
          </p:cNvSpPr>
          <p:nvPr/>
        </p:nvSpPr>
        <p:spPr>
          <a:xfrm>
            <a:off x="9892708" y="4101296"/>
            <a:ext cx="2084064" cy="162905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Statisztikai elemzéssel fény derült rá, hogy egyes változók szórása szinte nulla.</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Nemcsak, hogy kevés volt a bemeneti változó, de mivel a teszt eset egyféle volt, ezért egyes változói </a:t>
            </a:r>
            <a:r>
              <a:rPr lang="hu-HU" sz="1400" dirty="0" err="1">
                <a:solidFill>
                  <a:schemeClr val="tx1"/>
                </a:solidFill>
                <a:latin typeface="Calibri Light" panose="020F0302020204030204" pitchFamily="34" charset="0"/>
                <a:cs typeface="Calibri Light" panose="020F0302020204030204" pitchFamily="34" charset="0"/>
              </a:rPr>
              <a:t>irrelevánsak</a:t>
            </a:r>
            <a:r>
              <a:rPr lang="hu-HU" sz="1400" dirty="0">
                <a:solidFill>
                  <a:schemeClr val="tx1"/>
                </a:solidFill>
                <a:latin typeface="Calibri Light" panose="020F0302020204030204" pitchFamily="34" charset="0"/>
                <a:cs typeface="Calibri Light" panose="020F0302020204030204" pitchFamily="34" charset="0"/>
              </a:rPr>
              <a:t> is</a:t>
            </a:r>
            <a:endParaRPr lang="en-GB" sz="1400" dirty="0">
              <a:solidFill>
                <a:schemeClr val="tx1"/>
              </a:solidFill>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83551F18-9FAA-447A-8DE1-CD7A1E0D14D8}"/>
              </a:ext>
            </a:extLst>
          </p:cNvPr>
          <p:cNvSpPr txBox="1">
            <a:spLocks/>
          </p:cNvSpPr>
          <p:nvPr/>
        </p:nvSpPr>
        <p:spPr>
          <a:xfrm>
            <a:off x="9752030" y="3705803"/>
            <a:ext cx="2192179"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err="1">
                <a:solidFill>
                  <a:schemeClr val="tx1"/>
                </a:solidFill>
                <a:latin typeface="Calibri Light" panose="020F0302020204030204" pitchFamily="34" charset="0"/>
                <a:cs typeface="Calibri Light" panose="020F0302020204030204" pitchFamily="34" charset="0"/>
              </a:rPr>
              <a:t>Meta</a:t>
            </a:r>
            <a:r>
              <a:rPr lang="hu-HU" dirty="0">
                <a:solidFill>
                  <a:schemeClr val="tx1"/>
                </a:solidFill>
                <a:latin typeface="Calibri Light" panose="020F0302020204030204" pitchFamily="34" charset="0"/>
                <a:cs typeface="Calibri Light" panose="020F0302020204030204" pitchFamily="34" charset="0"/>
              </a:rPr>
              <a:t> elemzés</a:t>
            </a:r>
            <a:endParaRPr lang="en-GB"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52F6DA17-9B7D-4121-BDD4-793558B89A0C}"/>
              </a:ext>
            </a:extLst>
          </p:cNvPr>
          <p:cNvSpPr txBox="1">
            <a:spLocks/>
          </p:cNvSpPr>
          <p:nvPr/>
        </p:nvSpPr>
        <p:spPr>
          <a:xfrm>
            <a:off x="1139252" y="6340839"/>
            <a:ext cx="8493130" cy="36512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1400" dirty="0">
                <a:solidFill>
                  <a:schemeClr val="tx1"/>
                </a:solidFill>
                <a:latin typeface="Calibri Light" panose="020F0302020204030204" pitchFamily="34" charset="0"/>
                <a:cs typeface="Calibri Light" panose="020F0302020204030204" pitchFamily="34" charset="0"/>
              </a:rPr>
              <a:t>Az egyes metrikák időbeli alakulása a kísérlet alatt. A hozzájuk tartozó értékeket színkódolással végeztem.</a:t>
            </a:r>
          </a:p>
        </p:txBody>
      </p:sp>
      <p:sp>
        <p:nvSpPr>
          <p:cNvPr id="31" name="Szöveg helye 17">
            <a:extLst>
              <a:ext uri="{FF2B5EF4-FFF2-40B4-BE49-F238E27FC236}">
                <a16:creationId xmlns:a16="http://schemas.microsoft.com/office/drawing/2014/main" id="{9CE26A76-E72B-427E-9C70-924E7E209B24}"/>
              </a:ext>
            </a:extLst>
          </p:cNvPr>
          <p:cNvSpPr txBox="1">
            <a:spLocks/>
          </p:cNvSpPr>
          <p:nvPr/>
        </p:nvSpPr>
        <p:spPr>
          <a:xfrm>
            <a:off x="3168261" y="3018367"/>
            <a:ext cx="483288" cy="6874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32" name="Szöveg helye 14">
            <a:extLst>
              <a:ext uri="{FF2B5EF4-FFF2-40B4-BE49-F238E27FC236}">
                <a16:creationId xmlns:a16="http://schemas.microsoft.com/office/drawing/2014/main" id="{F030AEBE-5931-431C-9629-6F5AF1024928}"/>
              </a:ext>
            </a:extLst>
          </p:cNvPr>
          <p:cNvSpPr txBox="1">
            <a:spLocks/>
          </p:cNvSpPr>
          <p:nvPr/>
        </p:nvSpPr>
        <p:spPr>
          <a:xfrm>
            <a:off x="3621448" y="3186804"/>
            <a:ext cx="2084064" cy="50640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Magas korreláció a</a:t>
            </a:r>
            <a:br>
              <a:rPr lang="hu-HU" sz="1400" dirty="0">
                <a:solidFill>
                  <a:schemeClr val="tx1"/>
                </a:solidFill>
                <a:latin typeface="Calibri Light" panose="020F0302020204030204" pitchFamily="34" charset="0"/>
                <a:cs typeface="Calibri Light" panose="020F0302020204030204" pitchFamily="34" charset="0"/>
              </a:rPr>
            </a:br>
            <a:r>
              <a:rPr lang="hu-HU" sz="1400" dirty="0">
                <a:solidFill>
                  <a:schemeClr val="tx1"/>
                </a:solidFill>
                <a:latin typeface="Calibri Light" panose="020F0302020204030204" pitchFamily="34" charset="0"/>
                <a:cs typeface="Calibri Light" panose="020F0302020204030204" pitchFamily="34" charset="0"/>
              </a:rPr>
              <a:t>változók között</a:t>
            </a:r>
            <a:endParaRPr lang="en-GB" sz="14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098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300"/>
                                        <p:tgtEl>
                                          <p:spTgt spid="19"/>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300"/>
                                        <p:tgtEl>
                                          <p:spTgt spid="20"/>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600"/>
                                        <p:tgtEl>
                                          <p:spTgt spid="2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600"/>
                                        <p:tgtEl>
                                          <p:spTgt spid="24"/>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6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6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03E5B62A-3917-42E8-B09C-FDA6C1DE8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166" y="2192135"/>
            <a:ext cx="2629267" cy="290553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De van egy második lépés is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13</a:t>
            </a:fld>
            <a:endParaRPr lang="en-GB" dirty="0"/>
          </a:p>
        </p:txBody>
      </p:sp>
      <p:sp>
        <p:nvSpPr>
          <p:cNvPr id="19" name="Téglalap 18">
            <a:extLst>
              <a:ext uri="{FF2B5EF4-FFF2-40B4-BE49-F238E27FC236}">
                <a16:creationId xmlns:a16="http://schemas.microsoft.com/office/drawing/2014/main" id="{763BD9C9-9B70-4063-BFE0-310153355ED7}"/>
              </a:ext>
            </a:extLst>
          </p:cNvPr>
          <p:cNvSpPr/>
          <p:nvPr/>
        </p:nvSpPr>
        <p:spPr>
          <a:xfrm>
            <a:off x="7165962"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74777" y="1689850"/>
            <a:ext cx="854075" cy="854075"/>
          </a:xfrm>
        </p:spPr>
      </p:pic>
      <p:sp>
        <p:nvSpPr>
          <p:cNvPr id="63" name="Szöveg helye 17">
            <a:extLst>
              <a:ext uri="{FF2B5EF4-FFF2-40B4-BE49-F238E27FC236}">
                <a16:creationId xmlns:a16="http://schemas.microsoft.com/office/drawing/2014/main" id="{7442597B-556B-414A-B55D-5197A6AEF9B5}"/>
              </a:ext>
            </a:extLst>
          </p:cNvPr>
          <p:cNvSpPr txBox="1">
            <a:spLocks/>
          </p:cNvSpPr>
          <p:nvPr/>
        </p:nvSpPr>
        <p:spPr>
          <a:xfrm>
            <a:off x="4141524" y="5617755"/>
            <a:ext cx="3888093"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Egy második tanuló modellre is szükség van</a:t>
            </a:r>
            <a:endParaRPr lang="en-GB" dirty="0"/>
          </a:p>
        </p:txBody>
      </p:sp>
      <p:cxnSp>
        <p:nvCxnSpPr>
          <p:cNvPr id="65" name="Egyenes összekötő 64" title="Elválasztó">
            <a:extLst>
              <a:ext uri="{FF2B5EF4-FFF2-40B4-BE49-F238E27FC236}">
                <a16:creationId xmlns:a16="http://schemas.microsoft.com/office/drawing/2014/main" id="{9CAC533E-3988-4DD7-A864-4457FB4E1908}"/>
              </a:ext>
            </a:extLst>
          </p:cNvPr>
          <p:cNvCxnSpPr>
            <a:cxnSpLocks/>
          </p:cNvCxnSpPr>
          <p:nvPr/>
        </p:nvCxnSpPr>
        <p:spPr>
          <a:xfrm flipH="1" flipV="1">
            <a:off x="6096000" y="2582755"/>
            <a:ext cx="1" cy="231584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Ábra 18" title="Sablon utasítási nyíl">
            <a:extLst>
              <a:ext uri="{FF2B5EF4-FFF2-40B4-BE49-F238E27FC236}">
                <a16:creationId xmlns:a16="http://schemas.microsoft.com/office/drawing/2014/main" id="{AB4E6FE2-3DCF-4CE3-ACAE-AE2936C3A800}"/>
              </a:ext>
            </a:extLst>
          </p:cNvPr>
          <p:cNvSpPr/>
          <p:nvPr/>
        </p:nvSpPr>
        <p:spPr>
          <a:xfrm rot="5626377" flipH="1">
            <a:off x="8145577" y="5183754"/>
            <a:ext cx="511519" cy="71132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 name="Téglalap 3">
            <a:extLst>
              <a:ext uri="{FF2B5EF4-FFF2-40B4-BE49-F238E27FC236}">
                <a16:creationId xmlns:a16="http://schemas.microsoft.com/office/drawing/2014/main" id="{EADBC84C-AB0B-4E47-80B6-028CBE8B48AD}"/>
              </a:ext>
            </a:extLst>
          </p:cNvPr>
          <p:cNvSpPr/>
          <p:nvPr/>
        </p:nvSpPr>
        <p:spPr>
          <a:xfrm>
            <a:off x="1840063" y="2222435"/>
            <a:ext cx="2744246" cy="29164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2324035"/>
            <a:ext cx="2738379" cy="86823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Első fázis</a:t>
            </a:r>
            <a:endParaRPr lang="en-GB" sz="2800" dirty="0">
              <a:latin typeface="Monospace"/>
            </a:endParaRPr>
          </a:p>
        </p:txBody>
      </p:sp>
      <p:sp>
        <p:nvSpPr>
          <p:cNvPr id="17" name="Szöveg helye 14">
            <a:extLst>
              <a:ext uri="{FF2B5EF4-FFF2-40B4-BE49-F238E27FC236}">
                <a16:creationId xmlns:a16="http://schemas.microsoft.com/office/drawing/2014/main" id="{1A924165-786D-410F-B232-40FFB1572102}"/>
              </a:ext>
            </a:extLst>
          </p:cNvPr>
          <p:cNvSpPr txBox="1">
            <a:spLocks/>
          </p:cNvSpPr>
          <p:nvPr/>
        </p:nvSpPr>
        <p:spPr>
          <a:xfrm>
            <a:off x="1724648" y="1164285"/>
            <a:ext cx="8873247" cy="76722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2800" dirty="0">
                <a:latin typeface="Monospace"/>
              </a:rPr>
              <a:t>Minden alkalommal amikor </a:t>
            </a:r>
            <a:r>
              <a:rPr lang="hu-HU" sz="2800" b="1" i="1" dirty="0">
                <a:latin typeface="Monospace"/>
              </a:rPr>
              <a:t>fel-</a:t>
            </a:r>
            <a:r>
              <a:rPr lang="en-GB" sz="2800" dirty="0">
                <a:latin typeface="Monospace"/>
              </a:rPr>
              <a:t> </a:t>
            </a:r>
            <a:r>
              <a:rPr lang="hu-HU" sz="2800" dirty="0">
                <a:latin typeface="Monospace"/>
              </a:rPr>
              <a:t>vagy</a:t>
            </a:r>
            <a:r>
              <a:rPr lang="en-GB" sz="2800" dirty="0">
                <a:latin typeface="Monospace"/>
              </a:rPr>
              <a:t> </a:t>
            </a:r>
            <a:r>
              <a:rPr lang="hu-HU" sz="2800" b="1" i="1" dirty="0">
                <a:latin typeface="Monospace"/>
              </a:rPr>
              <a:t>leskálázunk</a:t>
            </a:r>
            <a:r>
              <a:rPr lang="en-GB" sz="2800" dirty="0">
                <a:latin typeface="Monospace"/>
              </a:rPr>
              <a:t> </a:t>
            </a:r>
            <a:r>
              <a:rPr lang="hu-HU" sz="2800" dirty="0">
                <a:latin typeface="Monospace"/>
              </a:rPr>
              <a:t>meg kell becsülnünk a bemeneti változók skálázás utáni értékét is.</a:t>
            </a:r>
            <a:endParaRPr lang="en-GB" sz="2800" dirty="0">
              <a:latin typeface="Monospace"/>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165962" y="2320478"/>
            <a:ext cx="2744246" cy="6433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latin typeface="Monospace"/>
              </a:rPr>
              <a:t>Második fázis</a:t>
            </a:r>
            <a:endParaRPr lang="en-GB" sz="2800" dirty="0">
              <a:latin typeface="Monospace"/>
            </a:endParaRPr>
          </a:p>
        </p:txBody>
      </p:sp>
      <p:sp>
        <p:nvSpPr>
          <p:cNvPr id="21" name="Szöveg helye 14">
            <a:extLst>
              <a:ext uri="{FF2B5EF4-FFF2-40B4-BE49-F238E27FC236}">
                <a16:creationId xmlns:a16="http://schemas.microsoft.com/office/drawing/2014/main" id="{B411D7BD-941C-4939-B196-DDC3DA5BC559}"/>
              </a:ext>
            </a:extLst>
          </p:cNvPr>
          <p:cNvSpPr txBox="1">
            <a:spLocks/>
          </p:cNvSpPr>
          <p:nvPr/>
        </p:nvSpPr>
        <p:spPr>
          <a:xfrm>
            <a:off x="1840062" y="3200400"/>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Neurális háló tanítása mesterségesen generált terhelési adatokkal, feladat a </a:t>
            </a:r>
            <a:r>
              <a:rPr lang="hu-HU" sz="1800" dirty="0">
                <a:solidFill>
                  <a:srgbClr val="C00000"/>
                </a:solidFill>
                <a:latin typeface="Monospace"/>
              </a:rPr>
              <a:t>válaszidő becslése</a:t>
            </a:r>
            <a:r>
              <a:rPr lang="hu-HU" sz="1800" dirty="0">
                <a:latin typeface="Monospace"/>
              </a:rPr>
              <a:t> a terhelés és a rendszer belső változóinak függvényében</a:t>
            </a:r>
            <a:endParaRPr lang="en-GB" sz="1800" dirty="0">
              <a:latin typeface="Monospace"/>
            </a:endParaRPr>
          </a:p>
        </p:txBody>
      </p:sp>
      <p:sp>
        <p:nvSpPr>
          <p:cNvPr id="15" name="Szöveg helye 14">
            <a:extLst>
              <a:ext uri="{FF2B5EF4-FFF2-40B4-BE49-F238E27FC236}">
                <a16:creationId xmlns:a16="http://schemas.microsoft.com/office/drawing/2014/main" id="{29422A57-D1B2-4F3C-97B8-173F2F221FEF}"/>
              </a:ext>
            </a:extLst>
          </p:cNvPr>
          <p:cNvSpPr txBox="1">
            <a:spLocks/>
          </p:cNvSpPr>
          <p:nvPr/>
        </p:nvSpPr>
        <p:spPr>
          <a:xfrm>
            <a:off x="7177491" y="3202672"/>
            <a:ext cx="2738379" cy="193852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sz="1800" dirty="0">
                <a:latin typeface="Monospace"/>
              </a:rPr>
              <a:t>Hogy becsülni tudjuk a </a:t>
            </a:r>
            <a:r>
              <a:rPr lang="hu-HU" sz="1800" dirty="0">
                <a:solidFill>
                  <a:srgbClr val="C00000"/>
                </a:solidFill>
                <a:latin typeface="Monospace"/>
              </a:rPr>
              <a:t>válaszidőt</a:t>
            </a:r>
            <a:r>
              <a:rPr lang="hu-HU" sz="1800" dirty="0">
                <a:latin typeface="Monospace"/>
              </a:rPr>
              <a:t> egy hipotetikus fel- vagy</a:t>
            </a:r>
            <a:r>
              <a:rPr lang="en-GB" sz="1800" dirty="0">
                <a:latin typeface="Monospace"/>
              </a:rPr>
              <a:t> </a:t>
            </a:r>
            <a:r>
              <a:rPr lang="hu-HU" sz="1800" dirty="0">
                <a:latin typeface="Monospace"/>
              </a:rPr>
              <a:t>leskálázás esetén</a:t>
            </a:r>
            <a:r>
              <a:rPr lang="en-GB" sz="1800" dirty="0">
                <a:latin typeface="Monospace"/>
              </a:rPr>
              <a:t>, </a:t>
            </a:r>
            <a:r>
              <a:rPr lang="hu-HU" sz="1800" dirty="0">
                <a:latin typeface="Monospace"/>
              </a:rPr>
              <a:t>meg kell becsülni a rendszer változók skálázás utáni értékeit is</a:t>
            </a:r>
            <a:r>
              <a:rPr lang="en-GB" sz="1800" dirty="0">
                <a:latin typeface="Monospace"/>
              </a:rPr>
              <a:t>.</a:t>
            </a:r>
            <a:br>
              <a:rPr lang="hu-HU" sz="1800" dirty="0">
                <a:latin typeface="Monospace"/>
              </a:rPr>
            </a:br>
            <a:r>
              <a:rPr lang="hu-HU" sz="1800" dirty="0">
                <a:latin typeface="Monospace"/>
              </a:rPr>
              <a:t>Például</a:t>
            </a:r>
            <a:r>
              <a:rPr lang="en-GB" sz="1800" dirty="0">
                <a:latin typeface="Monospace"/>
              </a:rPr>
              <a:t>: </a:t>
            </a:r>
            <a:r>
              <a:rPr lang="hu-HU" sz="1800" dirty="0">
                <a:latin typeface="Monospace"/>
              </a:rPr>
              <a:t>Mennyi lesz a</a:t>
            </a:r>
            <a:r>
              <a:rPr lang="en-GB" sz="1800" dirty="0">
                <a:latin typeface="Monospace"/>
              </a:rPr>
              <a:t> CPU </a:t>
            </a:r>
            <a:r>
              <a:rPr lang="hu-HU" sz="1800" dirty="0">
                <a:latin typeface="Monospace"/>
              </a:rPr>
              <a:t>terhelés skálázás után</a:t>
            </a:r>
            <a:endParaRPr lang="en-GB" sz="1800" dirty="0">
              <a:latin typeface="Monospace"/>
            </a:endParaRPr>
          </a:p>
        </p:txBody>
      </p:sp>
      <p:pic>
        <p:nvPicPr>
          <p:cNvPr id="7" name="Kép 6">
            <a:extLst>
              <a:ext uri="{FF2B5EF4-FFF2-40B4-BE49-F238E27FC236}">
                <a16:creationId xmlns:a16="http://schemas.microsoft.com/office/drawing/2014/main" id="{B5412036-C0E4-4B03-A118-7521B49FEE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8688" y="2222501"/>
            <a:ext cx="2226623" cy="6857998"/>
          </a:xfrm>
          <a:prstGeom prst="rect">
            <a:avLst/>
          </a:prstGeom>
        </p:spPr>
      </p:pic>
    </p:spTree>
    <p:extLst>
      <p:ext uri="{BB962C8B-B14F-4D97-AF65-F5344CB8AC3E}">
        <p14:creationId xmlns:p14="http://schemas.microsoft.com/office/powerpoint/2010/main" val="151742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3" grpId="0"/>
      <p:bldP spid="20" grpId="0" animBg="1"/>
      <p:bldP spid="4" grpId="0" animBg="1"/>
      <p:bldP spid="60" grpId="0"/>
      <p:bldP spid="17" grpId="0" uiExpand="1" build="p"/>
      <p:bldP spid="66" grpId="0"/>
      <p:bldP spid="2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14</a:t>
            </a:fld>
            <a:endParaRPr lang="en-GB"/>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Calibri Light" panose="020F0302020204030204" pitchFamily="34" charset="0"/>
                <a:cs typeface="Calibri Light" panose="020F0302020204030204" pitchFamily="34" charset="0"/>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a:t>
            </a:r>
            <a:r>
              <a:rPr lang="en-GB" i="1" dirty="0">
                <a:solidFill>
                  <a:schemeClr val="tx1"/>
                </a:solidFill>
                <a:latin typeface="Calibri Light" panose="020F0302020204030204" pitchFamily="34" charset="0"/>
                <a:cs typeface="Calibri Light" panose="020F0302020204030204" pitchFamily="34" charset="0"/>
              </a:rPr>
              <a:t>32,   20, </a:t>
            </a:r>
            <a:r>
              <a:rPr lang="hu-HU" i="1" dirty="0">
                <a:solidFill>
                  <a:schemeClr val="tx1"/>
                </a:solidFill>
                <a:latin typeface="Calibri Light" panose="020F0302020204030204" pitchFamily="34" charset="0"/>
                <a:cs typeface="Calibri Light" panose="020F0302020204030204" pitchFamily="34" charset="0"/>
              </a:rPr>
              <a:t>900</a:t>
            </a:r>
            <a:r>
              <a:rPr lang="en-GB" i="1" dirty="0">
                <a:solidFill>
                  <a:schemeClr val="tx1"/>
                </a:solidFill>
                <a:latin typeface="Calibri Light" panose="020F0302020204030204" pitchFamily="34" charset="0"/>
                <a:cs typeface="Calibri Light" panose="020F0302020204030204" pitchFamily="34" charset="0"/>
              </a:rPr>
              <a:t>,  9,  </a:t>
            </a:r>
            <a:r>
              <a:rPr lang="hu-HU" i="1" dirty="0">
                <a:solidFill>
                  <a:schemeClr val="tx1"/>
                </a:solidFill>
                <a:latin typeface="Calibri Light" panose="020F0302020204030204" pitchFamily="34" charset="0"/>
                <a:cs typeface="Calibri Light" panose="020F0302020204030204" pitchFamily="34" charset="0"/>
              </a:rPr>
              <a:t>800</a:t>
            </a:r>
            <a:r>
              <a:rPr lang="en-GB" i="1" dirty="0">
                <a:solidFill>
                  <a:schemeClr val="tx1"/>
                </a:solidFill>
                <a:latin typeface="Calibri Light" panose="020F0302020204030204" pitchFamily="34" charset="0"/>
                <a:cs typeface="Calibri Light" panose="020F0302020204030204" pitchFamily="34" charset="0"/>
              </a:rPr>
              <a:t>,   </a:t>
            </a:r>
            <a:r>
              <a:rPr lang="hu-HU" i="1" dirty="0">
                <a:solidFill>
                  <a:schemeClr val="tx1"/>
                </a:solidFill>
                <a:latin typeface="Calibri Light" panose="020F0302020204030204" pitchFamily="34" charset="0"/>
                <a:cs typeface="Calibri Light" panose="020F0302020204030204" pitchFamily="34" charset="0"/>
              </a:rPr>
              <a:t>9</a:t>
            </a:r>
            <a:r>
              <a:rPr lang="en-GB" i="1" dirty="0">
                <a:solidFill>
                  <a:schemeClr val="tx1"/>
                </a:solidFill>
                <a:latin typeface="Calibri Light" panose="020F0302020204030204" pitchFamily="34" charset="0"/>
                <a:cs typeface="Calibri Light" panose="020F0302020204030204" pitchFamily="34" charset="0"/>
              </a:rPr>
              <a:t>,     2</a:t>
            </a:r>
            <a:r>
              <a:rPr lang="en-GB"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Number of VM</a:t>
            </a:r>
            <a:br>
              <a:rPr lang="en-GB">
                <a:latin typeface="Calibri Light" panose="020F0302020204030204" pitchFamily="34" charset="0"/>
                <a:cs typeface="Calibri Light" panose="020F0302020204030204" pitchFamily="34" charset="0"/>
              </a:rPr>
            </a:br>
            <a:r>
              <a:rPr lang="en-GB">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a:latin typeface="Calibri Light" panose="020F0302020204030204" pitchFamily="34" charset="0"/>
                <a:cs typeface="Calibri Light" panose="020F0302020204030204" pitchFamily="34" charset="0"/>
              </a:rPr>
              <a:t>Time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Request Rate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CPU Usage</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Interrupts</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received</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KB sent</a:t>
            </a:r>
            <a:br>
              <a:rPr lang="en-GB">
                <a:latin typeface="Calibri Light" panose="020F0302020204030204" pitchFamily="34" charset="0"/>
                <a:cs typeface="Calibri Light" panose="020F0302020204030204" pitchFamily="34" charset="0"/>
              </a:rPr>
            </a:br>
            <a:r>
              <a:rPr lang="en-GB">
                <a:latin typeface="Calibri Light" panose="020F0302020204030204" pitchFamily="34" charset="0"/>
                <a:cs typeface="Calibri Light" panose="020F0302020204030204" pitchFamily="34" charset="0"/>
              </a:rPr>
              <a:t>Packet sent</a:t>
            </a:r>
            <a:endParaRPr lang="en-GB">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839879" y="5277521"/>
            <a:ext cx="3873993" cy="5486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Mivel ezek az értékek </a:t>
            </a:r>
            <a:r>
              <a:rPr lang="hu-HU" b="1" dirty="0">
                <a:solidFill>
                  <a:schemeClr val="tx1"/>
                </a:solidFill>
                <a:latin typeface="Calibri Light" panose="020F0302020204030204" pitchFamily="34" charset="0"/>
                <a:cs typeface="Calibri Light" panose="020F0302020204030204" pitchFamily="34" charset="0"/>
              </a:rPr>
              <a:t>nem lesznek azonosak</a:t>
            </a:r>
            <a:r>
              <a:rPr lang="hu-HU" dirty="0">
                <a:latin typeface="Calibri Light" panose="020F0302020204030204" pitchFamily="34" charset="0"/>
                <a:cs typeface="Calibri Light" panose="020F0302020204030204" pitchFamily="34" charset="0"/>
              </a:rPr>
              <a:t> egy skálázás után a skálázás előtti értékükkel</a:t>
            </a:r>
            <a:endParaRPr lang="en-GB" dirty="0">
              <a:latin typeface="Calibri Light" panose="020F0302020204030204" pitchFamily="34" charset="0"/>
              <a:cs typeface="Calibri Light" panose="020F0302020204030204" pitchFamily="34" charset="0"/>
            </a:endParaRP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cxnSp>
        <p:nvCxnSpPr>
          <p:cNvPr id="38" name="Egyenes összekötő nyíllal 8">
            <a:extLst>
              <a:ext uri="{FF2B5EF4-FFF2-40B4-BE49-F238E27FC236}">
                <a16:creationId xmlns:a16="http://schemas.microsoft.com/office/drawing/2014/main" id="{7AC45506-523A-488E-A705-B9585EF97EBE}"/>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Egyenes összekötő nyíllal 8">
            <a:extLst>
              <a:ext uri="{FF2B5EF4-FFF2-40B4-BE49-F238E27FC236}">
                <a16:creationId xmlns:a16="http://schemas.microsoft.com/office/drawing/2014/main" id="{53F0C0AC-3204-41EE-B2B3-93FCCE026CE1}"/>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Szöveg helye 14">
            <a:extLst>
              <a:ext uri="{FF2B5EF4-FFF2-40B4-BE49-F238E27FC236}">
                <a16:creationId xmlns:a16="http://schemas.microsoft.com/office/drawing/2014/main" id="{0D987B15-72DA-4449-8D0C-81ED23A4BF16}"/>
              </a:ext>
            </a:extLst>
          </p:cNvPr>
          <p:cNvSpPr txBox="1">
            <a:spLocks/>
          </p:cNvSpPr>
          <p:nvPr/>
        </p:nvSpPr>
        <p:spPr>
          <a:xfrm>
            <a:off x="9320663" y="5151727"/>
            <a:ext cx="1970069" cy="81404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latin typeface="Calibri Light" panose="020F0302020204030204" pitchFamily="34" charset="0"/>
                <a:cs typeface="Calibri Light" panose="020F0302020204030204" pitchFamily="34" charset="0"/>
              </a:rPr>
              <a:t>Mi lenne a </a:t>
            </a:r>
            <a:r>
              <a:rPr lang="hu-HU" b="1" dirty="0">
                <a:solidFill>
                  <a:srgbClr val="C00000"/>
                </a:solidFill>
                <a:latin typeface="Calibri Light" panose="020F0302020204030204" pitchFamily="34" charset="0"/>
                <a:cs typeface="Calibri Light" panose="020F0302020204030204" pitchFamily="34" charset="0"/>
              </a:rPr>
              <a:t>válaszidő</a:t>
            </a:r>
            <a:r>
              <a:rPr lang="hu-HU" b="1" dirty="0">
                <a:latin typeface="Calibri Light" panose="020F0302020204030204" pitchFamily="34" charset="0"/>
                <a:cs typeface="Calibri Light" panose="020F0302020204030204" pitchFamily="34" charset="0"/>
              </a:rPr>
              <a:t> becslése egy hipotetikus fel-skálázás esetén?</a:t>
            </a:r>
            <a:endParaRPr lang="en-GB" b="1" dirty="0">
              <a:latin typeface="Calibri Light" panose="020F0302020204030204" pitchFamily="34" charset="0"/>
              <a:cs typeface="Calibri Light" panose="020F0302020204030204" pitchFamily="34" charset="0"/>
            </a:endParaRPr>
          </a:p>
        </p:txBody>
      </p:sp>
      <p:sp>
        <p:nvSpPr>
          <p:cNvPr id="34" name="Ábra 18" title="Sablon utasítási nyíl">
            <a:extLst>
              <a:ext uri="{FF2B5EF4-FFF2-40B4-BE49-F238E27FC236}">
                <a16:creationId xmlns:a16="http://schemas.microsoft.com/office/drawing/2014/main" id="{6D9B934A-02C9-4FDD-AA6E-68398CB73C2F}"/>
              </a:ext>
            </a:extLst>
          </p:cNvPr>
          <p:cNvSpPr/>
          <p:nvPr/>
        </p:nvSpPr>
        <p:spPr>
          <a:xfrm rot="7624611" flipH="1">
            <a:off x="5117280" y="4558056"/>
            <a:ext cx="800695" cy="9727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5" name="Szöveg helye 14">
            <a:extLst>
              <a:ext uri="{FF2B5EF4-FFF2-40B4-BE49-F238E27FC236}">
                <a16:creationId xmlns:a16="http://schemas.microsoft.com/office/drawing/2014/main" id="{87B66D43-157C-4389-84B0-854BC528389A}"/>
              </a:ext>
            </a:extLst>
          </p:cNvPr>
          <p:cNvSpPr txBox="1">
            <a:spLocks/>
          </p:cNvSpPr>
          <p:nvPr/>
        </p:nvSpPr>
        <p:spPr>
          <a:xfrm>
            <a:off x="3988282" y="3453779"/>
            <a:ext cx="2332293" cy="114750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felskálázás utáni értékeket adjuk oda a Neurális háló bemenetének</a:t>
            </a:r>
            <a:endParaRPr lang="en-GB" dirty="0">
              <a:latin typeface="Calibri Light" panose="020F0302020204030204" pitchFamily="34" charset="0"/>
              <a:cs typeface="Calibri Light" panose="020F0302020204030204" pitchFamily="34" charset="0"/>
            </a:endParaRPr>
          </a:p>
        </p:txBody>
      </p:sp>
      <p:sp>
        <p:nvSpPr>
          <p:cNvPr id="48" name="Ábra 18" title="Sablon utasítási nyíl">
            <a:extLst>
              <a:ext uri="{FF2B5EF4-FFF2-40B4-BE49-F238E27FC236}">
                <a16:creationId xmlns:a16="http://schemas.microsoft.com/office/drawing/2014/main" id="{706C0199-D40D-421F-8EC3-AB2CC4313E8F}"/>
              </a:ext>
            </a:extLst>
          </p:cNvPr>
          <p:cNvSpPr/>
          <p:nvPr/>
        </p:nvSpPr>
        <p:spPr>
          <a:xfrm rot="4358213" flipH="1">
            <a:off x="4822407" y="4125145"/>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49" name="Ábra 18" title="Sablon utasítási nyíl">
            <a:extLst>
              <a:ext uri="{FF2B5EF4-FFF2-40B4-BE49-F238E27FC236}">
                <a16:creationId xmlns:a16="http://schemas.microsoft.com/office/drawing/2014/main" id="{A61C06D7-22B1-41B5-AC50-87F715603867}"/>
              </a:ext>
            </a:extLst>
          </p:cNvPr>
          <p:cNvSpPr/>
          <p:nvPr/>
        </p:nvSpPr>
        <p:spPr>
          <a:xfrm rot="10618964" flipH="1">
            <a:off x="5596999" y="4112718"/>
            <a:ext cx="661732" cy="803962"/>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1" name="Szöveg helye 17">
            <a:extLst>
              <a:ext uri="{FF2B5EF4-FFF2-40B4-BE49-F238E27FC236}">
                <a16:creationId xmlns:a16="http://schemas.microsoft.com/office/drawing/2014/main" id="{CDAD39E9-15A3-444D-95EC-562F6CF63DBB}"/>
              </a:ext>
            </a:extLst>
          </p:cNvPr>
          <p:cNvSpPr txBox="1">
            <a:spLocks/>
          </p:cNvSpPr>
          <p:nvPr/>
        </p:nvSpPr>
        <p:spPr>
          <a:xfrm>
            <a:off x="5062570" y="4395494"/>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52" name="Szöveg helye 17">
            <a:extLst>
              <a:ext uri="{FF2B5EF4-FFF2-40B4-BE49-F238E27FC236}">
                <a16:creationId xmlns:a16="http://schemas.microsoft.com/office/drawing/2014/main" id="{B892C49F-8307-45E2-A2B1-AB8F31396F29}"/>
              </a:ext>
            </a:extLst>
          </p:cNvPr>
          <p:cNvSpPr txBox="1">
            <a:spLocks/>
          </p:cNvSpPr>
          <p:nvPr/>
        </p:nvSpPr>
        <p:spPr>
          <a:xfrm>
            <a:off x="9773334" y="43977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1" name="Nyíl: szalag, jobbra mutató 10">
            <a:extLst>
              <a:ext uri="{FF2B5EF4-FFF2-40B4-BE49-F238E27FC236}">
                <a16:creationId xmlns:a16="http://schemas.microsoft.com/office/drawing/2014/main" id="{9F8AAE1D-7E1E-4B77-B13F-704A5D308855}"/>
              </a:ext>
            </a:extLst>
          </p:cNvPr>
          <p:cNvSpPr/>
          <p:nvPr/>
        </p:nvSpPr>
        <p:spPr>
          <a:xfrm>
            <a:off x="616167" y="4611839"/>
            <a:ext cx="214332" cy="418085"/>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3870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1"/>
            <a:ext cx="5156284" cy="7245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solidFill>
                  <a:srgbClr val="00B0F0"/>
                </a:solidFill>
                <a:latin typeface="Calibri Light" panose="020F0302020204030204" pitchFamily="34" charset="0"/>
                <a:cs typeface="Calibri Light" panose="020F0302020204030204" pitchFamily="34" charset="0"/>
              </a:rPr>
              <a:t>cpu</a:t>
            </a:r>
            <a:r>
              <a:rPr lang="en-GB" dirty="0">
                <a:solidFill>
                  <a:srgbClr val="00B0F0"/>
                </a:solidFill>
                <a:latin typeface="Calibri Light" panose="020F0302020204030204" pitchFamily="34" charset="0"/>
                <a:cs typeface="Calibri Light" panose="020F0302020204030204" pitchFamily="34" charset="0"/>
              </a:rPr>
              <a:t>’</a:t>
            </a:r>
            <a:r>
              <a:rPr lang="en-GB" dirty="0">
                <a:latin typeface="Calibri Light" panose="020F0302020204030204" pitchFamily="34" charset="0"/>
                <a:cs typeface="Calibri Light" panose="020F0302020204030204" pitchFamily="34" charset="0"/>
              </a:rPr>
              <a:t> = w0+w1*</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*VM/(VM+VM’)+w2*</a:t>
            </a:r>
            <a:r>
              <a:rPr lang="en-GB" dirty="0" err="1">
                <a:solidFill>
                  <a:srgbClr val="C00000"/>
                </a:solidFill>
                <a:latin typeface="Calibri Light" panose="020F0302020204030204" pitchFamily="34" charset="0"/>
                <a:cs typeface="Calibri Light" panose="020F0302020204030204" pitchFamily="34" charset="0"/>
              </a:rPr>
              <a:t>cpu</a:t>
            </a:r>
            <a:r>
              <a:rPr lang="en-GB"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34" name="Ábra 18" title="Sablon utasítási nyíl">
            <a:extLst>
              <a:ext uri="{FF2B5EF4-FFF2-40B4-BE49-F238E27FC236}">
                <a16:creationId xmlns:a16="http://schemas.microsoft.com/office/drawing/2014/main" id="{09122AAA-E220-4604-AAD5-F732BA33F9C2}"/>
              </a:ext>
            </a:extLst>
          </p:cNvPr>
          <p:cNvSpPr/>
          <p:nvPr/>
        </p:nvSpPr>
        <p:spPr>
          <a:xfrm rot="5626377" flipH="1" flipV="1">
            <a:off x="517448" y="5516097"/>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35" name="Szöveg helye 17">
            <a:extLst>
              <a:ext uri="{FF2B5EF4-FFF2-40B4-BE49-F238E27FC236}">
                <a16:creationId xmlns:a16="http://schemas.microsoft.com/office/drawing/2014/main" id="{C0ACDC6E-977D-48F0-A6CA-0D84EA52F117}"/>
              </a:ext>
            </a:extLst>
          </p:cNvPr>
          <p:cNvSpPr txBox="1">
            <a:spLocks/>
          </p:cNvSpPr>
          <p:nvPr/>
        </p:nvSpPr>
        <p:spPr>
          <a:xfrm>
            <a:off x="1062256" y="5819998"/>
            <a:ext cx="1520759"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latin typeface="Calibri Light" panose="020F0302020204030204" pitchFamily="34" charset="0"/>
                <a:cs typeface="Calibri Light" panose="020F0302020204030204" pitchFamily="34" charset="0"/>
              </a:rPr>
              <a:t>CPU </a:t>
            </a:r>
            <a:r>
              <a:rPr lang="hu-HU" dirty="0">
                <a:solidFill>
                  <a:srgbClr val="00B0F0"/>
                </a:solidFill>
                <a:latin typeface="Calibri Light" panose="020F0302020204030204" pitchFamily="34" charset="0"/>
                <a:cs typeface="Calibri Light" panose="020F0302020204030204" pitchFamily="34" charset="0"/>
              </a:rPr>
              <a:t>használat a 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1ED8EC49-EEDE-4A83-A994-AB6DAE84FFE1}"/>
              </a:ext>
            </a:extLst>
          </p:cNvPr>
          <p:cNvSpPr/>
          <p:nvPr/>
        </p:nvSpPr>
        <p:spPr>
          <a:xfrm rot="16034701" flipH="1">
            <a:off x="493368" y="4844570"/>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023558F4-F409-4956-8FCC-B8B815E7EE83}"/>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717CD395-0403-4F5F-96C7-7AC037338C9F}"/>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4" grpId="0" animBg="1"/>
      <p:bldP spid="35"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99539"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Második tanulási fázis</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zöveg helye 17">
            <a:extLst>
              <a:ext uri="{FF2B5EF4-FFF2-40B4-BE49-F238E27FC236}">
                <a16:creationId xmlns:a16="http://schemas.microsoft.com/office/drawing/2014/main" id="{2F57F624-555C-4BAD-87E2-FFF26613042A}"/>
              </a:ext>
            </a:extLst>
          </p:cNvPr>
          <p:cNvSpPr txBox="1">
            <a:spLocks/>
          </p:cNvSpPr>
          <p:nvPr/>
        </p:nvSpPr>
        <p:spPr>
          <a:xfrm>
            <a:off x="9605318" y="1492741"/>
            <a:ext cx="1830756"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Apache Web Server</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1200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err="1">
                <a:solidFill>
                  <a:schemeClr val="tx1"/>
                </a:solidFill>
                <a:latin typeface="Calibri Light" panose="020F0302020204030204" pitchFamily="34" charset="0"/>
                <a:cs typeface="Calibri Light" panose="020F0302020204030204" pitchFamily="34" charset="0"/>
              </a:rPr>
              <a:t>Micado</a:t>
            </a:r>
            <a:r>
              <a:rPr lang="en-GB" dirty="0">
                <a:solidFill>
                  <a:schemeClr val="tx1"/>
                </a:solidFill>
                <a:latin typeface="Calibri Light" panose="020F0302020204030204" pitchFamily="34" charset="0"/>
                <a:cs typeface="Calibri Light" panose="020F0302020204030204" pitchFamily="34" charset="0"/>
              </a:rPr>
              <a:t>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libri Light" panose="020F0302020204030204" pitchFamily="34" charset="0"/>
              <a:cs typeface="Calibri Light" panose="020F0302020204030204" pitchFamily="34" charset="0"/>
            </a:endParaRPr>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273476" y="4542149"/>
            <a:ext cx="5951901" cy="6333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en-GB" dirty="0">
                <a:latin typeface="Calibri Light" panose="020F0302020204030204" pitchFamily="34" charset="0"/>
                <a:cs typeface="Calibri Light" panose="020F0302020204030204" pitchFamily="34" charset="0"/>
              </a:rPr>
              <a:t>                          67,   40, 500,  9,  600,   8,     1,   </a:t>
            </a:r>
            <a:r>
              <a:rPr lang="hu-HU" dirty="0">
                <a:solidFill>
                  <a:srgbClr val="C00000"/>
                </a:solidFill>
                <a:latin typeface="Calibri Light" panose="020F0302020204030204" pitchFamily="34" charset="0"/>
                <a:cs typeface="Calibri Light" panose="020F0302020204030204" pitchFamily="34" charset="0"/>
              </a:rPr>
              <a:t>Felskálázás előtt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                          32,   20, </a:t>
            </a:r>
            <a:r>
              <a:rPr lang="hu-HU" dirty="0">
                <a:latin typeface="Calibri Light" panose="020F0302020204030204" pitchFamily="34" charset="0"/>
                <a:cs typeface="Calibri Light" panose="020F0302020204030204" pitchFamily="34" charset="0"/>
              </a:rPr>
              <a:t>900</a:t>
            </a:r>
            <a:r>
              <a:rPr lang="en-GB" dirty="0">
                <a:latin typeface="Calibri Light" panose="020F0302020204030204" pitchFamily="34" charset="0"/>
                <a:cs typeface="Calibri Light" panose="020F0302020204030204" pitchFamily="34" charset="0"/>
              </a:rPr>
              <a:t>,  9,  </a:t>
            </a:r>
            <a:r>
              <a:rPr lang="hu-HU" dirty="0">
                <a:latin typeface="Calibri Light" panose="020F0302020204030204" pitchFamily="34" charset="0"/>
                <a:cs typeface="Calibri Light" panose="020F0302020204030204" pitchFamily="34" charset="0"/>
              </a:rPr>
              <a:t>800</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2,   </a:t>
            </a:r>
            <a:r>
              <a:rPr lang="hu-HU" dirty="0">
                <a:solidFill>
                  <a:srgbClr val="00B0F0"/>
                </a:solidFill>
                <a:latin typeface="Calibri Light" panose="020F0302020204030204" pitchFamily="34" charset="0"/>
                <a:cs typeface="Calibri Light" panose="020F0302020204030204" pitchFamily="34" charset="0"/>
              </a:rPr>
              <a:t>Felskálázás után</a:t>
            </a:r>
            <a:endParaRPr lang="en-GB" dirty="0">
              <a:solidFill>
                <a:srgbClr val="00B0F0"/>
              </a:solidFill>
              <a:latin typeface="Calibri Light" panose="020F0302020204030204" pitchFamily="34" charset="0"/>
              <a:cs typeface="Calibri Light" panose="020F0302020204030204" pitchFamily="34" charset="0"/>
            </a:endParaRP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813615" y="3137649"/>
            <a:ext cx="3718933"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en-GB" dirty="0">
                <a:solidFill>
                  <a:srgbClr val="C00000"/>
                </a:solidFill>
                <a:latin typeface="Calibri Light" panose="020F0302020204030204" pitchFamily="34" charset="0"/>
                <a:cs typeface="Calibri Light" panose="020F0302020204030204" pitchFamily="34" charset="0"/>
              </a:rPr>
              <a:t>State</a:t>
            </a:r>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620280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Neurális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7500672"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6070894"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CE28E52A-F3AA-4825-8111-B0A431F95DCA}"/>
              </a:ext>
            </a:extLst>
          </p:cNvPr>
          <p:cNvSpPr txBox="1">
            <a:spLocks/>
          </p:cNvSpPr>
          <p:nvPr/>
        </p:nvSpPr>
        <p:spPr>
          <a:xfrm>
            <a:off x="9925924" y="4578523"/>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4">
            <a:extLst>
              <a:ext uri="{FF2B5EF4-FFF2-40B4-BE49-F238E27FC236}">
                <a16:creationId xmlns:a16="http://schemas.microsoft.com/office/drawing/2014/main" id="{EC6FA2AC-0597-40F3-A03D-97D9D0965799}"/>
              </a:ext>
            </a:extLst>
          </p:cNvPr>
          <p:cNvSpPr txBox="1">
            <a:spLocks/>
          </p:cNvSpPr>
          <p:nvPr/>
        </p:nvSpPr>
        <p:spPr>
          <a:xfrm>
            <a:off x="198733" y="5277522"/>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err="1">
                <a:solidFill>
                  <a:srgbClr val="00B0F0"/>
                </a:solidFill>
                <a:latin typeface="Calibri Light" panose="020F0302020204030204" pitchFamily="34" charset="0"/>
                <a:cs typeface="Calibri Light" panose="020F0302020204030204" pitchFamily="34" charset="0"/>
              </a:rPr>
              <a:t>cpu</a:t>
            </a:r>
            <a:r>
              <a:rPr lang="hu-HU" dirty="0">
                <a:solidFill>
                  <a:srgbClr val="00B0F0"/>
                </a:solidFill>
                <a:latin typeface="Calibri Light" panose="020F0302020204030204" pitchFamily="34" charset="0"/>
                <a:cs typeface="Calibri Light" panose="020F0302020204030204" pitchFamily="34" charset="0"/>
              </a:rPr>
              <a:t>’</a:t>
            </a:r>
            <a:r>
              <a:rPr lang="hu-HU" dirty="0">
                <a:latin typeface="Calibri Light" panose="020F0302020204030204" pitchFamily="34" charset="0"/>
                <a:cs typeface="Calibri Light" panose="020F0302020204030204" pitchFamily="34" charset="0"/>
              </a:rPr>
              <a:t> = w0+w1*</a:t>
            </a:r>
            <a:r>
              <a:rPr lang="hu-HU" dirty="0" err="1">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*VM/(VM+VM’)+w2*</a:t>
            </a:r>
            <a:r>
              <a:rPr lang="hu-HU" dirty="0" err="1">
                <a:solidFill>
                  <a:srgbClr val="C00000"/>
                </a:solidFill>
                <a:latin typeface="Calibri Light" panose="020F0302020204030204" pitchFamily="34" charset="0"/>
                <a:cs typeface="Calibri Light" panose="020F0302020204030204" pitchFamily="34" charset="0"/>
              </a:rPr>
              <a:t>cpu</a:t>
            </a:r>
            <a:r>
              <a:rPr lang="hu-HU" dirty="0">
                <a:latin typeface="Calibri Light" panose="020F0302020204030204" pitchFamily="34" charset="0"/>
                <a:cs typeface="Calibri Light" panose="020F0302020204030204" pitchFamily="34" charset="0"/>
              </a:rPr>
              <a:t>*VM’/(VM+VM’)</a:t>
            </a:r>
          </a:p>
        </p:txBody>
      </p:sp>
      <p:pic>
        <p:nvPicPr>
          <p:cNvPr id="39" name="Kép helye 6">
            <a:extLst>
              <a:ext uri="{FF2B5EF4-FFF2-40B4-BE49-F238E27FC236}">
                <a16:creationId xmlns:a16="http://schemas.microsoft.com/office/drawing/2014/main" id="{B934B513-E42F-4F20-8E7A-8C69448A030A}"/>
              </a:ext>
            </a:extLst>
          </p:cNvPr>
          <p:cNvPicPr>
            <a:picLocks noChangeAspect="1"/>
          </p:cNvPicPr>
          <p:nvPr/>
        </p:nvPicPr>
        <p:blipFill>
          <a:blip r:embed="rId3"/>
          <a:stretch>
            <a:fillRect/>
          </a:stretch>
        </p:blipFill>
        <p:spPr>
          <a:xfrm>
            <a:off x="8770023" y="1574145"/>
            <a:ext cx="854075" cy="854075"/>
          </a:xfrm>
          <a:prstGeom prst="rect">
            <a:avLst/>
          </a:prstGeom>
        </p:spPr>
      </p:pic>
      <p:cxnSp>
        <p:nvCxnSpPr>
          <p:cNvPr id="40" name="Szögletes összekötő 12">
            <a:extLst>
              <a:ext uri="{FF2B5EF4-FFF2-40B4-BE49-F238E27FC236}">
                <a16:creationId xmlns:a16="http://schemas.microsoft.com/office/drawing/2014/main" id="{6DF226F9-AE32-4164-8A63-196A8D61C268}"/>
              </a:ext>
            </a:extLst>
          </p:cNvPr>
          <p:cNvCxnSpPr>
            <a:cxnSpLocks/>
            <a:endCxn id="7" idx="3"/>
          </p:cNvCxnSpPr>
          <p:nvPr/>
        </p:nvCxnSpPr>
        <p:spPr>
          <a:xfrm rot="10800000" flipV="1">
            <a:off x="6326671" y="2001183"/>
            <a:ext cx="2443352" cy="5256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zöveg helye 17">
            <a:extLst>
              <a:ext uri="{FF2B5EF4-FFF2-40B4-BE49-F238E27FC236}">
                <a16:creationId xmlns:a16="http://schemas.microsoft.com/office/drawing/2014/main" id="{17A453F2-0811-4478-816C-72B72716F314}"/>
              </a:ext>
            </a:extLst>
          </p:cNvPr>
          <p:cNvSpPr txBox="1">
            <a:spLocks/>
          </p:cNvSpPr>
          <p:nvPr/>
        </p:nvSpPr>
        <p:spPr>
          <a:xfrm>
            <a:off x="9775221" y="2279594"/>
            <a:ext cx="1382508" cy="56822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Hozzá adtam 1 VM-</a:t>
            </a:r>
            <a:r>
              <a:rPr lang="hu-HU" dirty="0" err="1"/>
              <a:t>et</a:t>
            </a:r>
            <a:endParaRPr lang="en-GB" dirty="0"/>
          </a:p>
        </p:txBody>
      </p:sp>
      <p:sp>
        <p:nvSpPr>
          <p:cNvPr id="50" name="Ábra 18" title="Sablon utasítási nyíl">
            <a:extLst>
              <a:ext uri="{FF2B5EF4-FFF2-40B4-BE49-F238E27FC236}">
                <a16:creationId xmlns:a16="http://schemas.microsoft.com/office/drawing/2014/main" id="{3D3DCEC4-ECE9-4021-AD4A-8EC58FCA8502}"/>
              </a:ext>
            </a:extLst>
          </p:cNvPr>
          <p:cNvSpPr/>
          <p:nvPr/>
        </p:nvSpPr>
        <p:spPr>
          <a:xfrm rot="5626377" flipH="1" flipV="1">
            <a:off x="9292826" y="1984090"/>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9" name="Szöveg helye 14">
            <a:extLst>
              <a:ext uri="{FF2B5EF4-FFF2-40B4-BE49-F238E27FC236}">
                <a16:creationId xmlns:a16="http://schemas.microsoft.com/office/drawing/2014/main" id="{F30ECC44-A98A-4C54-9C2E-961F202A36AE}"/>
              </a:ext>
            </a:extLst>
          </p:cNvPr>
          <p:cNvSpPr txBox="1">
            <a:spLocks/>
          </p:cNvSpPr>
          <p:nvPr/>
        </p:nvSpPr>
        <p:spPr>
          <a:xfrm>
            <a:off x="317605" y="5616000"/>
            <a:ext cx="5156284" cy="2319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   </a:t>
            </a:r>
            <a:r>
              <a:rPr lang="hu-HU" dirty="0">
                <a:solidFill>
                  <a:srgbClr val="00B0F0"/>
                </a:solidFill>
                <a:latin typeface="Calibri Light" panose="020F0302020204030204" pitchFamily="34" charset="0"/>
                <a:cs typeface="Calibri Light" panose="020F0302020204030204" pitchFamily="34" charset="0"/>
              </a:rPr>
              <a:t>32</a:t>
            </a:r>
            <a:r>
              <a:rPr lang="hu-HU" dirty="0">
                <a:latin typeface="Calibri Light" panose="020F0302020204030204" pitchFamily="34" charset="0"/>
                <a:cs typeface="Calibri Light" panose="020F0302020204030204" pitchFamily="34" charset="0"/>
              </a:rPr>
              <a:t> = w0+w1*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  1   )+w2* </a:t>
            </a:r>
            <a:r>
              <a:rPr lang="hu-HU" dirty="0">
                <a:solidFill>
                  <a:srgbClr val="C00000"/>
                </a:solidFill>
                <a:latin typeface="Calibri Light" panose="020F0302020204030204" pitchFamily="34" charset="0"/>
                <a:cs typeface="Calibri Light" panose="020F0302020204030204" pitchFamily="34" charset="0"/>
              </a:rPr>
              <a:t>67</a:t>
            </a:r>
            <a:r>
              <a:rPr lang="hu-HU" dirty="0">
                <a:latin typeface="Calibri Light" panose="020F0302020204030204" pitchFamily="34" charset="0"/>
                <a:cs typeface="Calibri Light" panose="020F0302020204030204" pitchFamily="34" charset="0"/>
              </a:rPr>
              <a:t> *  1  /(   1  +1    )</a:t>
            </a:r>
          </a:p>
        </p:txBody>
      </p:sp>
      <p:sp>
        <p:nvSpPr>
          <p:cNvPr id="35" name="Szöveg helye 17">
            <a:extLst>
              <a:ext uri="{FF2B5EF4-FFF2-40B4-BE49-F238E27FC236}">
                <a16:creationId xmlns:a16="http://schemas.microsoft.com/office/drawing/2014/main" id="{A3922952-CB06-41ED-A987-F3D497C11F18}"/>
              </a:ext>
            </a:extLst>
          </p:cNvPr>
          <p:cNvSpPr txBox="1">
            <a:spLocks/>
          </p:cNvSpPr>
          <p:nvPr/>
        </p:nvSpPr>
        <p:spPr>
          <a:xfrm>
            <a:off x="156726" y="6203910"/>
            <a:ext cx="5298527" cy="568221"/>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Az egyenletben ezeket a súlyokat keressük</a:t>
            </a:r>
            <a:endParaRPr lang="en-GB" dirty="0">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C5A85CB-855A-445E-976A-A13ED2C5AD19}"/>
              </a:ext>
            </a:extLst>
          </p:cNvPr>
          <p:cNvSpPr/>
          <p:nvPr/>
        </p:nvSpPr>
        <p:spPr>
          <a:xfrm rot="5626377" flipH="1" flipV="1">
            <a:off x="33978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2" name="Ábra 18" title="Sablon utasítási nyíl">
            <a:extLst>
              <a:ext uri="{FF2B5EF4-FFF2-40B4-BE49-F238E27FC236}">
                <a16:creationId xmlns:a16="http://schemas.microsoft.com/office/drawing/2014/main" id="{3847E55C-39AD-4A23-8AF3-03DAB6A0D060}"/>
              </a:ext>
            </a:extLst>
          </p:cNvPr>
          <p:cNvSpPr/>
          <p:nvPr/>
        </p:nvSpPr>
        <p:spPr>
          <a:xfrm rot="5626377" flipH="1" flipV="1">
            <a:off x="1340408"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sp>
        <p:nvSpPr>
          <p:cNvPr id="53" name="Ábra 18" title="Sablon utasítási nyíl">
            <a:extLst>
              <a:ext uri="{FF2B5EF4-FFF2-40B4-BE49-F238E27FC236}">
                <a16:creationId xmlns:a16="http://schemas.microsoft.com/office/drawing/2014/main" id="{F3AD915C-6CF9-4BF7-837B-C0A7E77E1CBD}"/>
              </a:ext>
            </a:extLst>
          </p:cNvPr>
          <p:cNvSpPr/>
          <p:nvPr/>
        </p:nvSpPr>
        <p:spPr>
          <a:xfrm rot="5626377" flipH="1" flipV="1">
            <a:off x="1056944" y="5799561"/>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latin typeface="Calibri Light" panose="020F0302020204030204" pitchFamily="34" charset="0"/>
              <a:cs typeface="Calibri Light" panose="020F0302020204030204" pitchFamily="34" charset="0"/>
            </a:endParaRPr>
          </a:p>
        </p:txBody>
      </p:sp>
      <p:cxnSp>
        <p:nvCxnSpPr>
          <p:cNvPr id="44" name="Egyenes összekötő nyíllal 8">
            <a:extLst>
              <a:ext uri="{FF2B5EF4-FFF2-40B4-BE49-F238E27FC236}">
                <a16:creationId xmlns:a16="http://schemas.microsoft.com/office/drawing/2014/main" id="{368E8CFC-E208-4F4F-9C31-E91B546A5316}"/>
              </a:ext>
            </a:extLst>
          </p:cNvPr>
          <p:cNvCxnSpPr>
            <a:cxnSpLocks/>
          </p:cNvCxnSpPr>
          <p:nvPr/>
        </p:nvCxnSpPr>
        <p:spPr>
          <a:xfrm rot="5400000" flipH="1" flipV="1">
            <a:off x="5599307" y="-820499"/>
            <a:ext cx="634057"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Egyenes összekötő nyíllal 8">
            <a:extLst>
              <a:ext uri="{FF2B5EF4-FFF2-40B4-BE49-F238E27FC236}">
                <a16:creationId xmlns:a16="http://schemas.microsoft.com/office/drawing/2014/main" id="{F34A5225-8857-4822-84BB-F1AF70DC0DC7}"/>
              </a:ext>
            </a:extLst>
          </p:cNvPr>
          <p:cNvCxnSpPr>
            <a:cxnSpLocks/>
          </p:cNvCxnSpPr>
          <p:nvPr/>
        </p:nvCxnSpPr>
        <p:spPr>
          <a:xfrm flipV="1">
            <a:off x="3421978" y="1743356"/>
            <a:ext cx="5188622" cy="356458"/>
          </a:xfrm>
          <a:prstGeom prst="bentConnector3">
            <a:avLst>
              <a:gd name="adj1" fmla="val -60"/>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17</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5" name="Kép helye 6">
            <a:extLst>
              <a:ext uri="{FF2B5EF4-FFF2-40B4-BE49-F238E27FC236}">
                <a16:creationId xmlns:a16="http://schemas.microsoft.com/office/drawing/2014/main" id="{CA976B1A-943D-41B3-9420-02509863A889}"/>
              </a:ext>
            </a:extLst>
          </p:cNvPr>
          <p:cNvPicPr>
            <a:picLocks noChangeAspect="1"/>
          </p:cNvPicPr>
          <p:nvPr/>
        </p:nvPicPr>
        <p:blipFill>
          <a:blip r:embed="rId6"/>
          <a:stretch>
            <a:fillRect/>
          </a:stretch>
        </p:blipFill>
        <p:spPr>
          <a:xfrm>
            <a:off x="10354276" y="2413102"/>
            <a:ext cx="438276" cy="438276"/>
          </a:xfrm>
          <a:prstGeom prst="rect">
            <a:avLst/>
          </a:prstGeom>
        </p:spPr>
      </p:pic>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Szöveg helye 14">
            <a:extLst>
              <a:ext uri="{FF2B5EF4-FFF2-40B4-BE49-F238E27FC236}">
                <a16:creationId xmlns:a16="http://schemas.microsoft.com/office/drawing/2014/main" id="{ADED37A4-A328-41E7-B3D1-1E2F0710A8D4}"/>
              </a:ext>
            </a:extLst>
          </p:cNvPr>
          <p:cNvSpPr txBox="1">
            <a:spLocks/>
          </p:cNvSpPr>
          <p:nvPr/>
        </p:nvSpPr>
        <p:spPr>
          <a:xfrm>
            <a:off x="8610600" y="2182632"/>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hogy erőforrásokat adok, vagy vonok ki a számítási klaszterből</a:t>
            </a:r>
            <a:endParaRPr lang="en-GB"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165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2"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00"/>
                                        <p:tgtEl>
                                          <p:spTgt spid="36"/>
                                        </p:tgtEl>
                                      </p:cBhvr>
                                    </p:animEffect>
                                  </p:childTnLst>
                                </p:cTn>
                              </p:par>
                            </p:childTnLst>
                          </p:cTn>
                        </p:par>
                        <p:par>
                          <p:cTn id="40" fill="hold">
                            <p:stCondLst>
                              <p:cond delay="14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
                                        <p:tgtEl>
                                          <p:spTgt spid="22"/>
                                        </p:tgtEl>
                                      </p:cBhvr>
                                    </p:animEffect>
                                  </p:childTnLst>
                                </p:cTn>
                              </p:par>
                              <p:par>
                                <p:cTn id="49" presetID="10"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00"/>
                            </p:stCondLst>
                            <p:childTnLst>
                              <p:par>
                                <p:cTn id="53" presetID="10"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
                                        <p:tgtEl>
                                          <p:spTgt spid="28"/>
                                        </p:tgtEl>
                                      </p:cBhvr>
                                    </p:animEffect>
                                  </p:childTnLst>
                                </p:cTn>
                              </p:par>
                            </p:childTnLst>
                          </p:cTn>
                        </p:par>
                        <p:par>
                          <p:cTn id="56" fill="hold">
                            <p:stCondLst>
                              <p:cond delay="2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
                                        <p:tgtEl>
                                          <p:spTgt spid="29"/>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
                                        <p:tgtEl>
                                          <p:spTgt spid="30"/>
                                        </p:tgtEl>
                                      </p:cBhvr>
                                    </p:animEffect>
                                  </p:childTnLst>
                                </p:cTn>
                              </p:par>
                            </p:childTnLst>
                          </p:cTn>
                        </p:par>
                        <p:par>
                          <p:cTn id="64" fill="hold">
                            <p:stCondLst>
                              <p:cond delay="400"/>
                            </p:stCondLst>
                            <p:childTnLst>
                              <p:par>
                                <p:cTn id="65" presetID="1"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200"/>
                                        <p:tgtEl>
                                          <p:spTgt spid="39"/>
                                        </p:tgtEl>
                                      </p:cBhvr>
                                    </p:animEffect>
                                  </p:childTnLst>
                                </p:cTn>
                              </p:par>
                            </p:childTnLst>
                          </p:cTn>
                        </p:par>
                        <p:par>
                          <p:cTn id="72" fill="hold">
                            <p:stCondLst>
                              <p:cond delay="2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200"/>
                                        <p:tgtEl>
                                          <p:spTgt spid="40"/>
                                        </p:tgtEl>
                                      </p:cBhvr>
                                    </p:animEffect>
                                  </p:childTnLst>
                                </p:cTn>
                              </p:par>
                            </p:childTnLst>
                          </p:cTn>
                        </p:par>
                        <p:par>
                          <p:cTn id="76" fill="hold">
                            <p:stCondLst>
                              <p:cond delay="4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3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3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300"/>
                                        <p:tgtEl>
                                          <p:spTgt spid="33"/>
                                        </p:tgtEl>
                                      </p:cBhvr>
                                    </p:animEffect>
                                  </p:childTnLst>
                                </p:cTn>
                              </p:par>
                              <p:par>
                                <p:cTn id="91" presetID="10"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3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300"/>
                                        <p:tgtEl>
                                          <p:spTgt spid="35"/>
                                        </p:tgtEl>
                                      </p:cBhvr>
                                    </p:animEffect>
                                  </p:childTnLst>
                                </p:cTn>
                              </p:par>
                            </p:childTnLst>
                          </p:cTn>
                        </p:par>
                        <p:par>
                          <p:cTn id="97" fill="hold">
                            <p:stCondLst>
                              <p:cond delay="300"/>
                            </p:stCondLst>
                            <p:childTnLst>
                              <p:par>
                                <p:cTn id="98" presetID="26" presetClass="emph" presetSubtype="0" fill="hold" nodeType="afterEffect">
                                  <p:stCondLst>
                                    <p:cond delay="0"/>
                                  </p:stCondLst>
                                  <p:childTnLst>
                                    <p:animEffect transition="out" filter="fade">
                                      <p:cBhvr>
                                        <p:cTn id="99" dur="500" tmFilter="0, 0; .2, .5; .8, .5; 1, 0"/>
                                        <p:tgtEl>
                                          <p:spTgt spid="35"/>
                                        </p:tgtEl>
                                      </p:cBhvr>
                                    </p:animEffect>
                                    <p:animScale>
                                      <p:cBhvr>
                                        <p:cTn id="100" dur="250" autoRev="1" fill="hold"/>
                                        <p:tgtEl>
                                          <p:spTgt spid="35"/>
                                        </p:tgtEl>
                                      </p:cBhvr>
                                      <p:by x="105000" y="105000"/>
                                    </p:animScale>
                                  </p:childTnLst>
                                </p:cTn>
                              </p:par>
                            </p:childTnLst>
                          </p:cTn>
                        </p:par>
                        <p:par>
                          <p:cTn id="101" fill="hold">
                            <p:stCondLst>
                              <p:cond delay="800"/>
                            </p:stCondLst>
                            <p:childTnLst>
                              <p:par>
                                <p:cTn id="102" presetID="10" presetClass="exit" presetSubtype="0" fill="hold" nodeType="afterEffect">
                                  <p:stCondLst>
                                    <p:cond delay="0"/>
                                  </p:stCondLst>
                                  <p:childTnLst>
                                    <p:animEffect transition="out" filter="fade">
                                      <p:cBhvr>
                                        <p:cTn id="103" dur="500"/>
                                        <p:tgtEl>
                                          <p:spTgt spid="35"/>
                                        </p:tgtEl>
                                      </p:cBhvr>
                                    </p:animEffect>
                                    <p:set>
                                      <p:cBhvr>
                                        <p:cTn id="104"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animBg="1"/>
      <p:bldP spid="31" grpId="0" animBg="1"/>
      <p:bldP spid="38" grpId="0"/>
      <p:bldP spid="7" grpId="0" animBg="1"/>
      <p:bldP spid="7" grpId="2" animBg="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29" y="3353455"/>
            <a:ext cx="4591630"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Tree>
    <p:extLst>
      <p:ext uri="{BB962C8B-B14F-4D97-AF65-F5344CB8AC3E}">
        <p14:creationId xmlns:p14="http://schemas.microsoft.com/office/powerpoint/2010/main" val="42605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19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1"/>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131373"/>
            <a:ext cx="2630639"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8338" y="3921238"/>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3098289" y="4118133"/>
            <a:ext cx="0" cy="1479179"/>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6250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5900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985210" y="2650877"/>
            <a:ext cx="2844010" cy="320866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414428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1"/>
                                        </p:tgtEl>
                                      </p:cBhvr>
                                    </p:animEffect>
                                    <p:animScale>
                                      <p:cBhvr>
                                        <p:cTn id="10" dur="250" autoRev="1" fill="hold"/>
                                        <p:tgtEl>
                                          <p:spTgt spid="5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Szöveg helye 19">
            <a:extLst>
              <a:ext uri="{FF2B5EF4-FFF2-40B4-BE49-F238E27FC236}">
                <a16:creationId xmlns:a16="http://schemas.microsoft.com/office/drawing/2014/main" id="{CC9889A9-325A-412C-9CE0-44F85B421B89}"/>
              </a:ext>
            </a:extLst>
          </p:cNvPr>
          <p:cNvSpPr>
            <a:spLocks noGrp="1"/>
          </p:cNvSpPr>
          <p:nvPr>
            <p:ph type="body" sz="quarter" idx="19"/>
          </p:nvPr>
        </p:nvSpPr>
        <p:spPr>
          <a:xfrm>
            <a:off x="3362938" y="1195207"/>
            <a:ext cx="1657605" cy="203724"/>
          </a:xfrm>
        </p:spPr>
        <p:txBody>
          <a:bodyPr rtlCol="0">
            <a:noAutofit/>
          </a:bodyPr>
          <a:lstStyle/>
          <a:p>
            <a:pPr rtl="0"/>
            <a:r>
              <a:rPr lang="en-GB" sz="1400" noProof="0" dirty="0"/>
              <a:t>Input request</a:t>
            </a:r>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US" smtClean="0"/>
              <a:pPr rtl="0"/>
              <a:t>2</a:t>
            </a:fld>
            <a:endParaRPr lang="en-US"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sp>
        <p:nvSpPr>
          <p:cNvPr id="32" name="Téglalap 31">
            <a:extLst>
              <a:ext uri="{FF2B5EF4-FFF2-40B4-BE49-F238E27FC236}">
                <a16:creationId xmlns:a16="http://schemas.microsoft.com/office/drawing/2014/main" id="{AFD8D18D-7B79-4E8E-8200-C60797697B5B}"/>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Horizontálisan skálázható alkalmazás</a:t>
            </a:r>
            <a:endParaRPr lang="en-US" dirty="0">
              <a:solidFill>
                <a:schemeClr val="tx1"/>
              </a:solidFill>
              <a:latin typeface="Calibri Light" panose="020F0302020204030204" pitchFamily="34" charset="0"/>
              <a:cs typeface="Calibri Light" panose="020F0302020204030204" pitchFamily="34" charset="0"/>
            </a:endParaRPr>
          </a:p>
        </p:txBody>
      </p:sp>
      <p:sp>
        <p:nvSpPr>
          <p:cNvPr id="18" name="Szöveg helye 17">
            <a:extLst>
              <a:ext uri="{FF2B5EF4-FFF2-40B4-BE49-F238E27FC236}">
                <a16:creationId xmlns:a16="http://schemas.microsoft.com/office/drawing/2014/main" id="{2E5EF15A-7A5E-4DDD-B050-048C1A8E7E24}"/>
              </a:ext>
            </a:extLst>
          </p:cNvPr>
          <p:cNvSpPr txBox="1">
            <a:spLocks/>
          </p:cNvSpPr>
          <p:nvPr/>
        </p:nvSpPr>
        <p:spPr>
          <a:xfrm>
            <a:off x="811131" y="1904854"/>
            <a:ext cx="2013832" cy="95805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Requests,</a:t>
            </a:r>
            <a:br>
              <a:rPr lang="en-GB" dirty="0"/>
            </a:br>
            <a:r>
              <a:rPr lang="en-GB" dirty="0"/>
              <a:t>Tasks,</a:t>
            </a:r>
            <a:br>
              <a:rPr lang="en-GB" dirty="0"/>
            </a:br>
            <a:r>
              <a:rPr lang="en-GB" dirty="0"/>
              <a:t>Jobs, etc…</a:t>
            </a:r>
          </a:p>
        </p:txBody>
      </p:sp>
      <p:sp>
        <p:nvSpPr>
          <p:cNvPr id="6" name="Cím 5">
            <a:extLst>
              <a:ext uri="{FF2B5EF4-FFF2-40B4-BE49-F238E27FC236}">
                <a16:creationId xmlns:a16="http://schemas.microsoft.com/office/drawing/2014/main" id="{4E3882F2-7A20-4883-BE23-60038F33C9BB}"/>
              </a:ext>
            </a:extLst>
          </p:cNvPr>
          <p:cNvSpPr>
            <a:spLocks noGrp="1"/>
          </p:cNvSpPr>
          <p:nvPr>
            <p:ph type="title"/>
          </p:nvPr>
        </p:nvSpPr>
        <p:spPr/>
        <p:txBody>
          <a:bodyPr>
            <a:normAutofit fontScale="90000"/>
          </a:bodyPr>
          <a:lstStyle/>
          <a:p>
            <a:r>
              <a:rPr lang="hu-HU" dirty="0"/>
              <a:t>Az optimalizáló eljárás felépítése</a:t>
            </a:r>
            <a:endParaRPr lang="en-GB" dirty="0"/>
          </a:p>
        </p:txBody>
      </p:sp>
      <p:cxnSp>
        <p:nvCxnSpPr>
          <p:cNvPr id="21" name="Egyenes összekötő nyíllal 8">
            <a:extLst>
              <a:ext uri="{FF2B5EF4-FFF2-40B4-BE49-F238E27FC236}">
                <a16:creationId xmlns:a16="http://schemas.microsoft.com/office/drawing/2014/main" id="{2FE87C80-0CEE-499A-A218-ABBB8E3C6A83}"/>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Szöveg helye 17">
            <a:extLst>
              <a:ext uri="{FF2B5EF4-FFF2-40B4-BE49-F238E27FC236}">
                <a16:creationId xmlns:a16="http://schemas.microsoft.com/office/drawing/2014/main" id="{5F3AAB29-9260-42DC-A540-53DCB883BD4C}"/>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24" name="Kép helye 6">
            <a:extLst>
              <a:ext uri="{FF2B5EF4-FFF2-40B4-BE49-F238E27FC236}">
                <a16:creationId xmlns:a16="http://schemas.microsoft.com/office/drawing/2014/main" id="{A67AD5EE-035E-45F9-BB0E-25A1D845C1AA}"/>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25" name="Kép helye 6">
            <a:extLst>
              <a:ext uri="{FF2B5EF4-FFF2-40B4-BE49-F238E27FC236}">
                <a16:creationId xmlns:a16="http://schemas.microsoft.com/office/drawing/2014/main" id="{38789919-F07F-4EAF-AC59-4602EFC1A300}"/>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28" name="Kép helye 6">
            <a:extLst>
              <a:ext uri="{FF2B5EF4-FFF2-40B4-BE49-F238E27FC236}">
                <a16:creationId xmlns:a16="http://schemas.microsoft.com/office/drawing/2014/main" id="{E85BBB5C-574F-4B46-A174-06026B703ABA}"/>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31" name="Kép helye 6">
            <a:extLst>
              <a:ext uri="{FF2B5EF4-FFF2-40B4-BE49-F238E27FC236}">
                <a16:creationId xmlns:a16="http://schemas.microsoft.com/office/drawing/2014/main" id="{70E566D1-C6B6-43B4-8187-F93FC557BB0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pic>
        <p:nvPicPr>
          <p:cNvPr id="33" name="Kép helye 6">
            <a:extLst>
              <a:ext uri="{FF2B5EF4-FFF2-40B4-BE49-F238E27FC236}">
                <a16:creationId xmlns:a16="http://schemas.microsoft.com/office/drawing/2014/main" id="{3DCCD3DB-35E0-4ED1-8310-F1569B94D27C}"/>
              </a:ext>
            </a:extLst>
          </p:cNvPr>
          <p:cNvPicPr>
            <a:picLocks noChangeAspect="1"/>
          </p:cNvPicPr>
          <p:nvPr/>
        </p:nvPicPr>
        <p:blipFill>
          <a:blip r:embed="rId3">
            <a:alphaModFix amt="35000"/>
          </a:blip>
          <a:stretch>
            <a:fillRect/>
          </a:stretch>
        </p:blipFill>
        <p:spPr>
          <a:xfrm>
            <a:off x="10276221" y="2031345"/>
            <a:ext cx="854075" cy="854075"/>
          </a:xfrm>
          <a:prstGeom prst="rect">
            <a:avLst/>
          </a:prstGeom>
        </p:spPr>
      </p:pic>
      <p:pic>
        <p:nvPicPr>
          <p:cNvPr id="34" name="Kép helye 6">
            <a:extLst>
              <a:ext uri="{FF2B5EF4-FFF2-40B4-BE49-F238E27FC236}">
                <a16:creationId xmlns:a16="http://schemas.microsoft.com/office/drawing/2014/main" id="{F3C65DE2-A0D7-4BE2-988E-66F83F8872F6}"/>
              </a:ext>
            </a:extLst>
          </p:cNvPr>
          <p:cNvPicPr>
            <a:picLocks noChangeAspect="1"/>
          </p:cNvPicPr>
          <p:nvPr/>
        </p:nvPicPr>
        <p:blipFill>
          <a:blip r:embed="rId3">
            <a:alphaModFix amt="35000"/>
          </a:blip>
          <a:stretch>
            <a:fillRect/>
          </a:stretch>
        </p:blipFill>
        <p:spPr>
          <a:xfrm>
            <a:off x="9528290" y="1271040"/>
            <a:ext cx="854075" cy="854075"/>
          </a:xfrm>
          <a:prstGeom prst="rect">
            <a:avLst/>
          </a:prstGeom>
        </p:spPr>
      </p:pic>
      <p:pic>
        <p:nvPicPr>
          <p:cNvPr id="35" name="Kép helye 6">
            <a:extLst>
              <a:ext uri="{FF2B5EF4-FFF2-40B4-BE49-F238E27FC236}">
                <a16:creationId xmlns:a16="http://schemas.microsoft.com/office/drawing/2014/main" id="{29535AF1-9F99-42AF-89FD-CFEA756E1205}"/>
              </a:ext>
            </a:extLst>
          </p:cNvPr>
          <p:cNvPicPr>
            <a:picLocks noChangeAspect="1"/>
          </p:cNvPicPr>
          <p:nvPr/>
        </p:nvPicPr>
        <p:blipFill>
          <a:blip r:embed="rId3">
            <a:alphaModFix amt="35000"/>
          </a:blip>
          <a:stretch>
            <a:fillRect/>
          </a:stretch>
        </p:blipFill>
        <p:spPr>
          <a:xfrm>
            <a:off x="10428621" y="2183745"/>
            <a:ext cx="854075" cy="854075"/>
          </a:xfrm>
          <a:prstGeom prst="rect">
            <a:avLst/>
          </a:prstGeom>
        </p:spPr>
      </p:pic>
    </p:spTree>
    <p:extLst>
      <p:ext uri="{BB962C8B-B14F-4D97-AF65-F5344CB8AC3E}">
        <p14:creationId xmlns:p14="http://schemas.microsoft.com/office/powerpoint/2010/main" val="7649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1000"/>
                                        <p:tgtEl>
                                          <p:spTgt spid="3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20</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5668969" y="49277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0" y="3353455"/>
            <a:ext cx="4591628"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946507" y="4553301"/>
            <a:ext cx="759547" cy="29055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sp>
        <p:nvSpPr>
          <p:cNvPr id="44" name="Szöveg helye 14">
            <a:extLst>
              <a:ext uri="{FF2B5EF4-FFF2-40B4-BE49-F238E27FC236}">
                <a16:creationId xmlns:a16="http://schemas.microsoft.com/office/drawing/2014/main" id="{A2ADC980-14A3-458A-872A-0CE39FF00579}"/>
              </a:ext>
            </a:extLst>
          </p:cNvPr>
          <p:cNvSpPr txBox="1">
            <a:spLocks/>
          </p:cNvSpPr>
          <p:nvPr/>
        </p:nvSpPr>
        <p:spPr>
          <a:xfrm>
            <a:off x="4744365" y="4337424"/>
            <a:ext cx="2627104" cy="297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000" b="1" dirty="0">
                <a:solidFill>
                  <a:schemeClr val="tx1"/>
                </a:solidFill>
                <a:latin typeface="Calibri Light" panose="020F0302020204030204" pitchFamily="34" charset="0"/>
                <a:cs typeface="Calibri Light" panose="020F0302020204030204" pitchFamily="34" charset="0"/>
              </a:rPr>
              <a:t>És miért van erre szükség</a:t>
            </a:r>
          </a:p>
        </p:txBody>
      </p:sp>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572625"/>
            <a:ext cx="2114957"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949" y="438654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2582607" y="4583444"/>
            <a:ext cx="0" cy="101387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3" name="Szöveg helye 14">
            <a:extLst>
              <a:ext uri="{FF2B5EF4-FFF2-40B4-BE49-F238E27FC236}">
                <a16:creationId xmlns:a16="http://schemas.microsoft.com/office/drawing/2014/main" id="{7E1A660B-F80D-4547-9C0A-A2809F226501}"/>
              </a:ext>
            </a:extLst>
          </p:cNvPr>
          <p:cNvSpPr txBox="1">
            <a:spLocks/>
          </p:cNvSpPr>
          <p:nvPr/>
        </p:nvSpPr>
        <p:spPr>
          <a:xfrm>
            <a:off x="2793231" y="4970147"/>
            <a:ext cx="1582822"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Most = 1750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54" name="Szöveg helye 14">
            <a:extLst>
              <a:ext uri="{FF2B5EF4-FFF2-40B4-BE49-F238E27FC236}">
                <a16:creationId xmlns:a16="http://schemas.microsoft.com/office/drawing/2014/main" id="{A798B32F-9958-4318-B8E7-93B641BA08F6}"/>
              </a:ext>
            </a:extLst>
          </p:cNvPr>
          <p:cNvSpPr txBox="1">
            <a:spLocks/>
          </p:cNvSpPr>
          <p:nvPr/>
        </p:nvSpPr>
        <p:spPr>
          <a:xfrm>
            <a:off x="550186" y="4218408"/>
            <a:ext cx="1734395" cy="315805"/>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600"/>
              </a:lnSpc>
            </a:pPr>
            <a:r>
              <a:rPr lang="hu-HU" sz="2400" b="1" dirty="0">
                <a:solidFill>
                  <a:schemeClr val="tx1"/>
                </a:solidFill>
                <a:latin typeface="Calibri Light" panose="020F0302020204030204" pitchFamily="34" charset="0"/>
                <a:cs typeface="Calibri Light" panose="020F0302020204030204" pitchFamily="34" charset="0"/>
              </a:rPr>
              <a:t>Utána = 1600</a:t>
            </a:r>
            <a:endParaRPr lang="en-GB" sz="2400" b="1" dirty="0">
              <a:solidFill>
                <a:schemeClr val="tx1"/>
              </a:solidFill>
              <a:latin typeface="Calibri Light" panose="020F0302020204030204" pitchFamily="34" charset="0"/>
              <a:cs typeface="Calibri Light" panose="020F0302020204030204" pitchFamily="34" charset="0"/>
            </a:endParaRPr>
          </a:p>
        </p:txBody>
      </p:sp>
      <p:sp>
        <p:nvSpPr>
          <p:cNvPr id="46" name="Ábra 18" title="Sablon utasítási nyíl">
            <a:extLst>
              <a:ext uri="{FF2B5EF4-FFF2-40B4-BE49-F238E27FC236}">
                <a16:creationId xmlns:a16="http://schemas.microsoft.com/office/drawing/2014/main" id="{65EA35EF-D6A0-44F6-81D6-4E65268AC24B}"/>
              </a:ext>
            </a:extLst>
          </p:cNvPr>
          <p:cNvSpPr/>
          <p:nvPr/>
        </p:nvSpPr>
        <p:spPr>
          <a:xfrm rot="14086996" flipH="1" flipV="1">
            <a:off x="3549094" y="2800695"/>
            <a:ext cx="3128411" cy="352953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Tree>
    <p:extLst>
      <p:ext uri="{BB962C8B-B14F-4D97-AF65-F5344CB8AC3E}">
        <p14:creationId xmlns:p14="http://schemas.microsoft.com/office/powerpoint/2010/main" val="38550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gyakorlatban</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21</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4"/>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sp>
        <p:nvSpPr>
          <p:cNvPr id="31" name="Ábra 18" title="Sablon utasítási nyíl">
            <a:extLst>
              <a:ext uri="{FF2B5EF4-FFF2-40B4-BE49-F238E27FC236}">
                <a16:creationId xmlns:a16="http://schemas.microsoft.com/office/drawing/2014/main" id="{376D3A2F-4DD4-4531-A502-26FC72D17193}"/>
              </a:ext>
            </a:extLst>
          </p:cNvPr>
          <p:cNvSpPr/>
          <p:nvPr/>
        </p:nvSpPr>
        <p:spPr>
          <a:xfrm rot="16621044" flipH="1" flipV="1">
            <a:off x="8639181" y="1911611"/>
            <a:ext cx="422743" cy="52464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32" name="Kép helye 6">
            <a:extLst>
              <a:ext uri="{FF2B5EF4-FFF2-40B4-BE49-F238E27FC236}">
                <a16:creationId xmlns:a16="http://schemas.microsoft.com/office/drawing/2014/main" id="{3CDA8184-F9DB-4A06-9451-5C10A16011EF}"/>
              </a:ext>
            </a:extLst>
          </p:cNvPr>
          <p:cNvPicPr>
            <a:picLocks noChangeAspect="1"/>
          </p:cNvPicPr>
          <p:nvPr/>
        </p:nvPicPr>
        <p:blipFill>
          <a:blip r:embed="rId6"/>
          <a:stretch>
            <a:fillRect/>
          </a:stretch>
        </p:blipFill>
        <p:spPr>
          <a:xfrm>
            <a:off x="8934894" y="2413110"/>
            <a:ext cx="438276" cy="438276"/>
          </a:xfrm>
          <a:prstGeom prst="rect">
            <a:avLst/>
          </a:prstGeom>
        </p:spPr>
      </p:pic>
      <p:pic>
        <p:nvPicPr>
          <p:cNvPr id="33" name="Kép helye 6">
            <a:extLst>
              <a:ext uri="{FF2B5EF4-FFF2-40B4-BE49-F238E27FC236}">
                <a16:creationId xmlns:a16="http://schemas.microsoft.com/office/drawing/2014/main" id="{1401A537-BE94-4F4F-AE60-CD8193CDC3DE}"/>
              </a:ext>
            </a:extLst>
          </p:cNvPr>
          <p:cNvPicPr>
            <a:picLocks noChangeAspect="1"/>
          </p:cNvPicPr>
          <p:nvPr/>
        </p:nvPicPr>
        <p:blipFill>
          <a:blip r:embed="rId6"/>
          <a:stretch>
            <a:fillRect/>
          </a:stretch>
        </p:blipFill>
        <p:spPr>
          <a:xfrm>
            <a:off x="9408020" y="2415382"/>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34" name="Kép helye 6">
            <a:extLst>
              <a:ext uri="{FF2B5EF4-FFF2-40B4-BE49-F238E27FC236}">
                <a16:creationId xmlns:a16="http://schemas.microsoft.com/office/drawing/2014/main" id="{F4CDC193-0BB9-47B9-B1CE-529EE3AF2036}"/>
              </a:ext>
            </a:extLst>
          </p:cNvPr>
          <p:cNvPicPr>
            <a:picLocks noChangeAspect="1"/>
          </p:cNvPicPr>
          <p:nvPr/>
        </p:nvPicPr>
        <p:blipFill>
          <a:blip r:embed="rId6"/>
          <a:stretch>
            <a:fillRect/>
          </a:stretch>
        </p:blipFill>
        <p:spPr>
          <a:xfrm>
            <a:off x="9881148" y="2410830"/>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13042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22</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Ábra 18" title="Sablon utasítási nyíl">
            <a:extLst>
              <a:ext uri="{FF2B5EF4-FFF2-40B4-BE49-F238E27FC236}">
                <a16:creationId xmlns:a16="http://schemas.microsoft.com/office/drawing/2014/main" id="{7F2956DD-6B97-4EB4-93C2-80E20854B8D9}"/>
              </a:ext>
            </a:extLst>
          </p:cNvPr>
          <p:cNvSpPr/>
          <p:nvPr/>
        </p:nvSpPr>
        <p:spPr>
          <a:xfrm rot="16200000" flipH="1">
            <a:off x="2560244" y="513223"/>
            <a:ext cx="207680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Ezt azt értéket akkor kérjük el,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ha bekövetkezik egy ilyen,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vagy egy ilyen esemény.</a:t>
            </a:r>
          </a:p>
        </p:txBody>
      </p:sp>
      <p:pic>
        <p:nvPicPr>
          <p:cNvPr id="6" name="Kép 5">
            <a:extLst>
              <a:ext uri="{FF2B5EF4-FFF2-40B4-BE49-F238E27FC236}">
                <a16:creationId xmlns:a16="http://schemas.microsoft.com/office/drawing/2014/main" id="{A56F454F-A6FB-4105-8673-D6A557C22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126" y="714370"/>
            <a:ext cx="301090" cy="397870"/>
          </a:xfrm>
          <a:prstGeom prst="rect">
            <a:avLst/>
          </a:prstGeom>
        </p:spPr>
      </p:pic>
      <p:sp>
        <p:nvSpPr>
          <p:cNvPr id="43" name="Ábra 18" title="Sablon utasítási nyíl">
            <a:extLst>
              <a:ext uri="{FF2B5EF4-FFF2-40B4-BE49-F238E27FC236}">
                <a16:creationId xmlns:a16="http://schemas.microsoft.com/office/drawing/2014/main" id="{1EF2EE8F-267B-4519-BE5F-AE0B6E77150E}"/>
              </a:ext>
            </a:extLst>
          </p:cNvPr>
          <p:cNvSpPr/>
          <p:nvPr/>
        </p:nvSpPr>
        <p:spPr>
          <a:xfrm rot="17270742" flipH="1">
            <a:off x="2973037" y="1223764"/>
            <a:ext cx="1560332" cy="277549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cxnSp>
        <p:nvCxnSpPr>
          <p:cNvPr id="68" name="Egyenes összekötő 67" title="Elválasztó">
            <a:extLst>
              <a:ext uri="{FF2B5EF4-FFF2-40B4-BE49-F238E27FC236}">
                <a16:creationId xmlns:a16="http://schemas.microsoft.com/office/drawing/2014/main" id="{704B8216-DA09-451E-A2E4-163221B4D1CF}"/>
              </a:ext>
            </a:extLst>
          </p:cNvPr>
          <p:cNvCxnSpPr>
            <a:cxnSpLocks/>
          </p:cNvCxnSpPr>
          <p:nvPr/>
        </p:nvCxnSpPr>
        <p:spPr>
          <a:xfrm>
            <a:off x="4539635" y="11870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sp>
        <p:nvSpPr>
          <p:cNvPr id="53" name="Szöveg helye 14">
            <a:extLst>
              <a:ext uri="{FF2B5EF4-FFF2-40B4-BE49-F238E27FC236}">
                <a16:creationId xmlns:a16="http://schemas.microsoft.com/office/drawing/2014/main" id="{6404582A-D857-49E3-993A-F193922FCFC5}"/>
              </a:ext>
            </a:extLst>
          </p:cNvPr>
          <p:cNvSpPr txBox="1">
            <a:spLocks/>
          </p:cNvSpPr>
          <p:nvPr/>
        </p:nvSpPr>
        <p:spPr>
          <a:xfrm>
            <a:off x="5172652" y="748700"/>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+1</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0" name="Kép 59">
            <a:extLst>
              <a:ext uri="{FF2B5EF4-FFF2-40B4-BE49-F238E27FC236}">
                <a16:creationId xmlns:a16="http://schemas.microsoft.com/office/drawing/2014/main" id="{8936C08F-6790-4840-AF39-B77FA8EB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876295"/>
            <a:ext cx="301090" cy="397870"/>
          </a:xfrm>
          <a:prstGeom prst="rect">
            <a:avLst/>
          </a:prstGeom>
        </p:spPr>
      </p:pic>
      <p:sp>
        <p:nvSpPr>
          <p:cNvPr id="62" name="Szöveg helye 14">
            <a:extLst>
              <a:ext uri="{FF2B5EF4-FFF2-40B4-BE49-F238E27FC236}">
                <a16:creationId xmlns:a16="http://schemas.microsoft.com/office/drawing/2014/main" id="{447B6289-49AE-40B6-A022-D99A24B4542E}"/>
              </a:ext>
            </a:extLst>
          </p:cNvPr>
          <p:cNvSpPr txBox="1">
            <a:spLocks/>
          </p:cNvSpPr>
          <p:nvPr/>
        </p:nvSpPr>
        <p:spPr>
          <a:xfrm>
            <a:off x="5182177" y="9106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+2</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64" name="Szöveg helye 14">
            <a:extLst>
              <a:ext uri="{FF2B5EF4-FFF2-40B4-BE49-F238E27FC236}">
                <a16:creationId xmlns:a16="http://schemas.microsoft.com/office/drawing/2014/main" id="{24E1CB3A-6409-4EF0-91A1-50D138B6D434}"/>
              </a:ext>
            </a:extLst>
          </p:cNvPr>
          <p:cNvSpPr txBox="1">
            <a:spLocks/>
          </p:cNvSpPr>
          <p:nvPr/>
        </p:nvSpPr>
        <p:spPr>
          <a:xfrm>
            <a:off x="5182177" y="10630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+3</a:t>
            </a:r>
            <a:endParaRPr lang="en-GB" dirty="0">
              <a:solidFill>
                <a:schemeClr val="tx1"/>
              </a:solidFill>
              <a:latin typeface="Calibri Light" panose="020F0302020204030204" pitchFamily="34" charset="0"/>
              <a:cs typeface="Calibri Light" panose="020F0302020204030204" pitchFamily="34" charset="0"/>
            </a:endParaRPr>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0" name="Egyenes összekötő 69" title="Elválasztó">
            <a:extLst>
              <a:ext uri="{FF2B5EF4-FFF2-40B4-BE49-F238E27FC236}">
                <a16:creationId xmlns:a16="http://schemas.microsoft.com/office/drawing/2014/main" id="{56ED4E5B-C297-48AD-820F-2C0C44D4AC66}"/>
              </a:ext>
            </a:extLst>
          </p:cNvPr>
          <p:cNvCxnSpPr>
            <a:cxnSpLocks/>
          </p:cNvCxnSpPr>
          <p:nvPr/>
        </p:nvCxnSpPr>
        <p:spPr>
          <a:xfrm>
            <a:off x="4539635" y="13394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Egyenes összekötő 70" title="Elválasztó">
            <a:extLst>
              <a:ext uri="{FF2B5EF4-FFF2-40B4-BE49-F238E27FC236}">
                <a16:creationId xmlns:a16="http://schemas.microsoft.com/office/drawing/2014/main" id="{1630AF2B-F00E-4745-88DD-603CFFDA6E4C}"/>
              </a:ext>
            </a:extLst>
          </p:cNvPr>
          <p:cNvCxnSpPr>
            <a:cxnSpLocks/>
          </p:cNvCxnSpPr>
          <p:nvPr/>
        </p:nvCxnSpPr>
        <p:spPr>
          <a:xfrm>
            <a:off x="4539635" y="14918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71"/>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2" grpId="0" animBg="1"/>
      <p:bldP spid="62" grpId="1" animBg="1"/>
      <p:bldP spid="64" grpId="0" animBg="1"/>
      <p:bldP spid="64" grpId="1"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Kép 26">
            <a:extLst>
              <a:ext uri="{FF2B5EF4-FFF2-40B4-BE49-F238E27FC236}">
                <a16:creationId xmlns:a16="http://schemas.microsoft.com/office/drawing/2014/main" id="{8958F9F2-2DD2-48BF-B2C5-B7FB4E9D6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732" y="287131"/>
            <a:ext cx="4700537" cy="2644051"/>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Felskálázás</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23</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11045780" y="3538965"/>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pic>
        <p:nvPicPr>
          <p:cNvPr id="20" name="Kép 19">
            <a:extLst>
              <a:ext uri="{FF2B5EF4-FFF2-40B4-BE49-F238E27FC236}">
                <a16:creationId xmlns:a16="http://schemas.microsoft.com/office/drawing/2014/main" id="{B9DB9A97-6D3E-4287-9B50-245E7D998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31" y="3353455"/>
            <a:ext cx="4591626" cy="2582790"/>
          </a:xfrm>
          <a:prstGeom prst="rect">
            <a:avLst/>
          </a:prstGeom>
        </p:spPr>
      </p:pic>
      <p:pic>
        <p:nvPicPr>
          <p:cNvPr id="24" name="Kép 23">
            <a:extLst>
              <a:ext uri="{FF2B5EF4-FFF2-40B4-BE49-F238E27FC236}">
                <a16:creationId xmlns:a16="http://schemas.microsoft.com/office/drawing/2014/main" id="{653F35C9-B6C5-422C-BEAD-EC7E3F5980A8}"/>
              </a:ext>
            </a:extLst>
          </p:cNvPr>
          <p:cNvPicPr>
            <a:picLocks noChangeAspect="1"/>
          </p:cNvPicPr>
          <p:nvPr/>
        </p:nvPicPr>
        <p:blipFill>
          <a:blip r:embed="rId5"/>
          <a:stretch>
            <a:fillRect/>
          </a:stretch>
        </p:blipFill>
        <p:spPr>
          <a:xfrm>
            <a:off x="8521255" y="3136029"/>
            <a:ext cx="2627104" cy="2908460"/>
          </a:xfrm>
          <a:prstGeom prst="rect">
            <a:avLst/>
          </a:prstGeom>
        </p:spPr>
      </p:pic>
      <p:sp>
        <p:nvSpPr>
          <p:cNvPr id="26" name="Szöveg helye 14">
            <a:extLst>
              <a:ext uri="{FF2B5EF4-FFF2-40B4-BE49-F238E27FC236}">
                <a16:creationId xmlns:a16="http://schemas.microsoft.com/office/drawing/2014/main" id="{665647D3-882D-4EBE-B1AA-5783871709F4}"/>
              </a:ext>
            </a:extLst>
          </p:cNvPr>
          <p:cNvSpPr txBox="1">
            <a:spLocks/>
          </p:cNvSpPr>
          <p:nvPr/>
        </p:nvSpPr>
        <p:spPr>
          <a:xfrm>
            <a:off x="10791222" y="4260050"/>
            <a:ext cx="1363178" cy="124963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350"/>
              </a:lnSpc>
            </a:pPr>
            <a:r>
              <a:rPr lang="hu-HU" sz="2400" b="1" dirty="0">
                <a:solidFill>
                  <a:schemeClr val="accent4"/>
                </a:solidFill>
                <a:latin typeface="Calibri Light" panose="020F0302020204030204" pitchFamily="34" charset="0"/>
                <a:cs typeface="Calibri Light" panose="020F0302020204030204" pitchFamily="34" charset="0"/>
              </a:rPr>
              <a:t>Becsült Válaszidő 2,1</a:t>
            </a:r>
            <a:endParaRPr lang="en-GB" sz="2400" b="1" dirty="0">
              <a:solidFill>
                <a:schemeClr val="accent4"/>
              </a:solidFill>
              <a:latin typeface="Calibri Light" panose="020F0302020204030204" pitchFamily="34" charset="0"/>
              <a:cs typeface="Calibri Light" panose="020F0302020204030204" pitchFamily="34" charset="0"/>
            </a:endParaRPr>
          </a:p>
        </p:txBody>
      </p:sp>
      <p:sp>
        <p:nvSpPr>
          <p:cNvPr id="11" name="Szöveg helye 14">
            <a:extLst>
              <a:ext uri="{FF2B5EF4-FFF2-40B4-BE49-F238E27FC236}">
                <a16:creationId xmlns:a16="http://schemas.microsoft.com/office/drawing/2014/main" id="{47721646-23F4-475B-9C47-76577FBA65AD}"/>
              </a:ext>
            </a:extLst>
          </p:cNvPr>
          <p:cNvSpPr txBox="1">
            <a:spLocks/>
          </p:cNvSpPr>
          <p:nvPr/>
        </p:nvSpPr>
        <p:spPr>
          <a:xfrm>
            <a:off x="7187018" y="3456610"/>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cxnSp>
        <p:nvCxnSpPr>
          <p:cNvPr id="12" name="Egyenes összekötő 11" title="Elválasztó">
            <a:extLst>
              <a:ext uri="{FF2B5EF4-FFF2-40B4-BE49-F238E27FC236}">
                <a16:creationId xmlns:a16="http://schemas.microsoft.com/office/drawing/2014/main" id="{5869BAE8-96A4-43B8-A118-CD75418FEDAB}"/>
              </a:ext>
            </a:extLst>
          </p:cNvPr>
          <p:cNvCxnSpPr>
            <a:cxnSpLocks/>
          </p:cNvCxnSpPr>
          <p:nvPr/>
        </p:nvCxnSpPr>
        <p:spPr>
          <a:xfrm>
            <a:off x="4110324" y="1529977"/>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12" title="Elválasztó">
            <a:extLst>
              <a:ext uri="{FF2B5EF4-FFF2-40B4-BE49-F238E27FC236}">
                <a16:creationId xmlns:a16="http://schemas.microsoft.com/office/drawing/2014/main" id="{4E66DBDA-6145-43D0-8D82-0FAC2FA6DBCF}"/>
              </a:ext>
            </a:extLst>
          </p:cNvPr>
          <p:cNvCxnSpPr>
            <a:cxnSpLocks/>
          </p:cNvCxnSpPr>
          <p:nvPr/>
        </p:nvCxnSpPr>
        <p:spPr>
          <a:xfrm>
            <a:off x="4107192" y="1941688"/>
            <a:ext cx="4291200"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Szöveg helye 14">
            <a:extLst>
              <a:ext uri="{FF2B5EF4-FFF2-40B4-BE49-F238E27FC236}">
                <a16:creationId xmlns:a16="http://schemas.microsoft.com/office/drawing/2014/main" id="{4898A99A-9504-4D32-8613-6680C61DCB8D}"/>
              </a:ext>
            </a:extLst>
          </p:cNvPr>
          <p:cNvSpPr txBox="1">
            <a:spLocks/>
          </p:cNvSpPr>
          <p:nvPr/>
        </p:nvSpPr>
        <p:spPr>
          <a:xfrm>
            <a:off x="5095453" y="2669200"/>
            <a:ext cx="2195413" cy="227996"/>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idővonal</a:t>
            </a:r>
            <a:endParaRPr lang="en-GB" dirty="0">
              <a:solidFill>
                <a:schemeClr val="tx1"/>
              </a:solidFill>
              <a:latin typeface="Calibri Light" panose="020F0302020204030204" pitchFamily="34" charset="0"/>
              <a:cs typeface="Calibri Light" panose="020F0302020204030204" pitchFamily="34" charset="0"/>
            </a:endParaRPr>
          </a:p>
        </p:txBody>
      </p:sp>
      <p:sp>
        <p:nvSpPr>
          <p:cNvPr id="16" name="Szöveg helye 14">
            <a:extLst>
              <a:ext uri="{FF2B5EF4-FFF2-40B4-BE49-F238E27FC236}">
                <a16:creationId xmlns:a16="http://schemas.microsoft.com/office/drawing/2014/main" id="{3AAACD3E-C8C2-453D-8973-3814210B5C7E}"/>
              </a:ext>
            </a:extLst>
          </p:cNvPr>
          <p:cNvSpPr txBox="1">
            <a:spLocks/>
          </p:cNvSpPr>
          <p:nvPr/>
        </p:nvSpPr>
        <p:spPr>
          <a:xfrm>
            <a:off x="3653358" y="654704"/>
            <a:ext cx="237538" cy="1658216"/>
          </a:xfrm>
          <a:prstGeom prst="rect">
            <a:avLst/>
          </a:prstGeom>
          <a:solidFill>
            <a:schemeClr val="bg1"/>
          </a:solidFill>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válaszidő</a:t>
            </a:r>
            <a:endParaRPr lang="en-GB" dirty="0">
              <a:solidFill>
                <a:schemeClr val="tx1"/>
              </a:solidFill>
              <a:latin typeface="Calibri Light" panose="020F0302020204030204" pitchFamily="34" charset="0"/>
              <a:cs typeface="Calibri Light" panose="020F0302020204030204" pitchFamily="34" charset="0"/>
            </a:endParaRPr>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6"/>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6"/>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6"/>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6"/>
          <a:stretch>
            <a:fillRect/>
          </a:stretch>
        </p:blipFill>
        <p:spPr>
          <a:xfrm>
            <a:off x="10352946" y="614789"/>
            <a:ext cx="438276" cy="438276"/>
          </a:xfrm>
          <a:prstGeom prst="rect">
            <a:avLst/>
          </a:prstGeom>
        </p:spPr>
      </p:pic>
      <p:pic>
        <p:nvPicPr>
          <p:cNvPr id="36" name="Kép 35">
            <a:extLst>
              <a:ext uri="{FF2B5EF4-FFF2-40B4-BE49-F238E27FC236}">
                <a16:creationId xmlns:a16="http://schemas.microsoft.com/office/drawing/2014/main" id="{E67EAFE3-43BC-482C-8A40-2D558D8A8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416" y="715700"/>
            <a:ext cx="301090" cy="397870"/>
          </a:xfrm>
          <a:prstGeom prst="rect">
            <a:avLst/>
          </a:prstGeom>
        </p:spPr>
      </p:pic>
      <p:pic>
        <p:nvPicPr>
          <p:cNvPr id="37" name="Kép 36">
            <a:extLst>
              <a:ext uri="{FF2B5EF4-FFF2-40B4-BE49-F238E27FC236}">
                <a16:creationId xmlns:a16="http://schemas.microsoft.com/office/drawing/2014/main" id="{1CB945BE-61F8-4ABD-844A-3F200F457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067" y="717025"/>
            <a:ext cx="301090" cy="397870"/>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0" name="Kép 39">
            <a:extLst>
              <a:ext uri="{FF2B5EF4-FFF2-40B4-BE49-F238E27FC236}">
                <a16:creationId xmlns:a16="http://schemas.microsoft.com/office/drawing/2014/main" id="{F48B647E-01F8-4525-B3B1-3058D67B17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6343283" y="2155792"/>
            <a:ext cx="301090" cy="397870"/>
          </a:xfrm>
          <a:prstGeom prst="rect">
            <a:avLst/>
          </a:prstGeom>
        </p:spPr>
      </p:pic>
      <p:pic>
        <p:nvPicPr>
          <p:cNvPr id="41" name="Kép 40">
            <a:extLst>
              <a:ext uri="{FF2B5EF4-FFF2-40B4-BE49-F238E27FC236}">
                <a16:creationId xmlns:a16="http://schemas.microsoft.com/office/drawing/2014/main" id="{C8525A26-C7B9-4506-BA41-9F994ADD5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7441883" y="2157118"/>
            <a:ext cx="301090" cy="397870"/>
          </a:xfrm>
          <a:prstGeom prst="rect">
            <a:avLst/>
          </a:prstGeom>
        </p:spPr>
      </p:pic>
      <p:sp>
        <p:nvSpPr>
          <p:cNvPr id="7" name="Téglalap 6">
            <a:extLst>
              <a:ext uri="{FF2B5EF4-FFF2-40B4-BE49-F238E27FC236}">
                <a16:creationId xmlns:a16="http://schemas.microsoft.com/office/drawing/2014/main" id="{6554E359-4675-4ED2-846D-9C4F2B97B84F}"/>
              </a:ext>
            </a:extLst>
          </p:cNvPr>
          <p:cNvSpPr/>
          <p:nvPr/>
        </p:nvSpPr>
        <p:spPr>
          <a:xfrm>
            <a:off x="4107192" y="1526605"/>
            <a:ext cx="4291200" cy="415080"/>
          </a:xfrm>
          <a:prstGeom prst="rect">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Nyíl: lefelé mutató 1">
            <a:extLst>
              <a:ext uri="{FF2B5EF4-FFF2-40B4-BE49-F238E27FC236}">
                <a16:creationId xmlns:a16="http://schemas.microsoft.com/office/drawing/2014/main" id="{39DBD5AB-D5A2-4476-93F9-03307F4E65E6}"/>
              </a:ext>
            </a:extLst>
          </p:cNvPr>
          <p:cNvSpPr/>
          <p:nvPr/>
        </p:nvSpPr>
        <p:spPr>
          <a:xfrm>
            <a:off x="1953320" y="2981660"/>
            <a:ext cx="637009" cy="1167260"/>
          </a:xfrm>
          <a:prstGeom prst="downArrow">
            <a:avLst/>
          </a:prstGeom>
          <a:solidFill>
            <a:schemeClr val="bg2">
              <a:lumMod val="75000"/>
              <a:alpha val="31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98409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 új erőforrást ad a számítási klaszterhez amennyivel a számítási klaszter </a:t>
            </a:r>
            <a:r>
              <a:rPr lang="hu-HU" dirty="0" err="1">
                <a:solidFill>
                  <a:schemeClr val="tx1"/>
                </a:solidFill>
                <a:latin typeface="Calibri Light" panose="020F0302020204030204" pitchFamily="34" charset="0"/>
                <a:cs typeface="Calibri Light" panose="020F0302020204030204" pitchFamily="34" charset="0"/>
              </a:rPr>
              <a:t>válaszidejét</a:t>
            </a:r>
            <a:r>
              <a:rPr lang="hu-HU" dirty="0">
                <a:solidFill>
                  <a:schemeClr val="tx1"/>
                </a:solidFill>
                <a:latin typeface="Calibri Light" panose="020F0302020204030204" pitchFamily="34" charset="0"/>
                <a:cs typeface="Calibri Light" panose="020F0302020204030204" pitchFamily="34" charset="0"/>
              </a:rPr>
              <a:t> vissza tudja állítani a megadott tartományba.</a:t>
            </a:r>
          </a:p>
        </p:txBody>
      </p:sp>
      <p:pic>
        <p:nvPicPr>
          <p:cNvPr id="39" name="Kép 38">
            <a:extLst>
              <a:ext uri="{FF2B5EF4-FFF2-40B4-BE49-F238E27FC236}">
                <a16:creationId xmlns:a16="http://schemas.microsoft.com/office/drawing/2014/main" id="{976F3AEC-97DF-4E5D-B438-B049DCF3FD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73118" y="2154464"/>
            <a:ext cx="301090" cy="397870"/>
          </a:xfrm>
          <a:prstGeom prst="rect">
            <a:avLst/>
          </a:prstGeom>
        </p:spPr>
      </p:pic>
      <p:cxnSp>
        <p:nvCxnSpPr>
          <p:cNvPr id="48" name="Egyenes összekötő 47" title="Elválasztó">
            <a:extLst>
              <a:ext uri="{FF2B5EF4-FFF2-40B4-BE49-F238E27FC236}">
                <a16:creationId xmlns:a16="http://schemas.microsoft.com/office/drawing/2014/main" id="{C167689B-5430-4CF9-AC79-F30682E50CE8}"/>
              </a:ext>
            </a:extLst>
          </p:cNvPr>
          <p:cNvCxnSpPr>
            <a:cxnSpLocks/>
          </p:cNvCxnSpPr>
          <p:nvPr/>
        </p:nvCxnSpPr>
        <p:spPr>
          <a:xfrm>
            <a:off x="467650" y="4704103"/>
            <a:ext cx="1529265" cy="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49" name="Kép 48" descr="A képen kerítés látható&#10;&#10;A leírás nagyon megbízható">
            <a:extLst>
              <a:ext uri="{FF2B5EF4-FFF2-40B4-BE49-F238E27FC236}">
                <a16:creationId xmlns:a16="http://schemas.microsoft.com/office/drawing/2014/main" id="{D807BA50-1E97-4AC2-B5EA-FC0BF85B2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6211" y="4470089"/>
            <a:ext cx="429458" cy="393791"/>
          </a:xfrm>
          <a:prstGeom prst="rect">
            <a:avLst/>
          </a:prstGeom>
        </p:spPr>
      </p:pic>
      <p:cxnSp>
        <p:nvCxnSpPr>
          <p:cNvPr id="50" name="Egyenes összekötő 49" title="Elválasztó">
            <a:extLst>
              <a:ext uri="{FF2B5EF4-FFF2-40B4-BE49-F238E27FC236}">
                <a16:creationId xmlns:a16="http://schemas.microsoft.com/office/drawing/2014/main" id="{183CD9A8-D218-4819-A85E-573FC65AAD16}"/>
              </a:ext>
            </a:extLst>
          </p:cNvPr>
          <p:cNvCxnSpPr>
            <a:cxnSpLocks/>
          </p:cNvCxnSpPr>
          <p:nvPr/>
        </p:nvCxnSpPr>
        <p:spPr>
          <a:xfrm flipV="1">
            <a:off x="1996915" y="4698580"/>
            <a:ext cx="0" cy="898734"/>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5" name="Szöveg helye 14">
            <a:extLst>
              <a:ext uri="{FF2B5EF4-FFF2-40B4-BE49-F238E27FC236}">
                <a16:creationId xmlns:a16="http://schemas.microsoft.com/office/drawing/2014/main" id="{FA10DEE3-C28D-4394-9318-FE55663CF4AF}"/>
              </a:ext>
            </a:extLst>
          </p:cNvPr>
          <p:cNvSpPr txBox="1">
            <a:spLocks/>
          </p:cNvSpPr>
          <p:nvPr/>
        </p:nvSpPr>
        <p:spPr>
          <a:xfrm>
            <a:off x="8808123" y="4148920"/>
            <a:ext cx="415844" cy="30848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mj-lt"/>
                <a:cs typeface="Calibri Light" panose="020F0302020204030204" pitchFamily="34" charset="0"/>
              </a:rPr>
              <a:t>42</a:t>
            </a:r>
            <a:endParaRPr lang="en-GB" sz="1400" dirty="0">
              <a:solidFill>
                <a:schemeClr val="tx1"/>
              </a:solidFill>
              <a:latin typeface="+mj-lt"/>
              <a:cs typeface="Calibri Light" panose="020F0302020204030204" pitchFamily="34" charset="0"/>
            </a:endParaRPr>
          </a:p>
        </p:txBody>
      </p:sp>
      <p:sp>
        <p:nvSpPr>
          <p:cNvPr id="51" name="Szöveg helye 14">
            <a:extLst>
              <a:ext uri="{FF2B5EF4-FFF2-40B4-BE49-F238E27FC236}">
                <a16:creationId xmlns:a16="http://schemas.microsoft.com/office/drawing/2014/main" id="{D35FE567-D517-4DB3-B729-06515E5A8FE6}"/>
              </a:ext>
            </a:extLst>
          </p:cNvPr>
          <p:cNvSpPr txBox="1">
            <a:spLocks/>
          </p:cNvSpPr>
          <p:nvPr/>
        </p:nvSpPr>
        <p:spPr>
          <a:xfrm>
            <a:off x="8808612" y="4500100"/>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6250</a:t>
            </a:r>
            <a:endParaRPr lang="en-GB" sz="900" spc="-150" dirty="0">
              <a:solidFill>
                <a:schemeClr val="tx1"/>
              </a:solidFill>
              <a:latin typeface="+mj-lt"/>
              <a:cs typeface="Calibri Light" panose="020F0302020204030204" pitchFamily="34" charset="0"/>
            </a:endParaRPr>
          </a:p>
        </p:txBody>
      </p:sp>
      <p:sp>
        <p:nvSpPr>
          <p:cNvPr id="57" name="Szöveg helye 14">
            <a:extLst>
              <a:ext uri="{FF2B5EF4-FFF2-40B4-BE49-F238E27FC236}">
                <a16:creationId xmlns:a16="http://schemas.microsoft.com/office/drawing/2014/main" id="{438C7C54-C7F6-433D-B07A-C9DDFC3D60DA}"/>
              </a:ext>
            </a:extLst>
          </p:cNvPr>
          <p:cNvSpPr txBox="1">
            <a:spLocks/>
          </p:cNvSpPr>
          <p:nvPr/>
        </p:nvSpPr>
        <p:spPr>
          <a:xfrm>
            <a:off x="8808123" y="4825093"/>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1600</a:t>
            </a:r>
            <a:endParaRPr lang="en-GB" sz="900" spc="-150" dirty="0">
              <a:solidFill>
                <a:schemeClr val="tx1"/>
              </a:solidFill>
              <a:latin typeface="+mj-lt"/>
              <a:cs typeface="Calibri Light" panose="020F0302020204030204" pitchFamily="34" charset="0"/>
            </a:endParaRPr>
          </a:p>
        </p:txBody>
      </p:sp>
      <p:sp>
        <p:nvSpPr>
          <p:cNvPr id="52" name="Szöveg helye 14">
            <a:extLst>
              <a:ext uri="{FF2B5EF4-FFF2-40B4-BE49-F238E27FC236}">
                <a16:creationId xmlns:a16="http://schemas.microsoft.com/office/drawing/2014/main" id="{B2324159-4692-4D7E-B090-76FBB82C363B}"/>
              </a:ext>
            </a:extLst>
          </p:cNvPr>
          <p:cNvSpPr txBox="1">
            <a:spLocks/>
          </p:cNvSpPr>
          <p:nvPr/>
        </p:nvSpPr>
        <p:spPr>
          <a:xfrm>
            <a:off x="8807166" y="514819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1220</a:t>
            </a:r>
            <a:endParaRPr lang="en-GB" sz="900" spc="-150" dirty="0">
              <a:solidFill>
                <a:schemeClr val="tx1"/>
              </a:solidFill>
              <a:latin typeface="+mj-lt"/>
              <a:cs typeface="Calibri Light" panose="020F0302020204030204" pitchFamily="34" charset="0"/>
            </a:endParaRPr>
          </a:p>
        </p:txBody>
      </p:sp>
      <p:sp>
        <p:nvSpPr>
          <p:cNvPr id="56" name="Szöveg helye 14">
            <a:extLst>
              <a:ext uri="{FF2B5EF4-FFF2-40B4-BE49-F238E27FC236}">
                <a16:creationId xmlns:a16="http://schemas.microsoft.com/office/drawing/2014/main" id="{06C36179-A4CB-4464-9331-6366C962D8EF}"/>
              </a:ext>
            </a:extLst>
          </p:cNvPr>
          <p:cNvSpPr txBox="1">
            <a:spLocks/>
          </p:cNvSpPr>
          <p:nvPr/>
        </p:nvSpPr>
        <p:spPr>
          <a:xfrm>
            <a:off x="8801702" y="5467415"/>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2456</a:t>
            </a:r>
            <a:endParaRPr lang="en-GB" sz="900" spc="-150" dirty="0">
              <a:solidFill>
                <a:schemeClr val="tx1"/>
              </a:solidFill>
              <a:latin typeface="+mj-lt"/>
              <a:cs typeface="Calibri Light" panose="020F0302020204030204" pitchFamily="34" charset="0"/>
            </a:endParaRPr>
          </a:p>
        </p:txBody>
      </p:sp>
      <p:sp>
        <p:nvSpPr>
          <p:cNvPr id="58" name="Szöveg helye 14">
            <a:extLst>
              <a:ext uri="{FF2B5EF4-FFF2-40B4-BE49-F238E27FC236}">
                <a16:creationId xmlns:a16="http://schemas.microsoft.com/office/drawing/2014/main" id="{1887C935-9D7C-4B2D-801D-A5E2F1176308}"/>
              </a:ext>
            </a:extLst>
          </p:cNvPr>
          <p:cNvSpPr txBox="1">
            <a:spLocks/>
          </p:cNvSpPr>
          <p:nvPr/>
        </p:nvSpPr>
        <p:spPr>
          <a:xfrm>
            <a:off x="8799932" y="57846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900" spc="-150" dirty="0">
                <a:solidFill>
                  <a:schemeClr val="tx1"/>
                </a:solidFill>
                <a:latin typeface="+mj-lt"/>
                <a:cs typeface="Calibri Light" panose="020F0302020204030204" pitchFamily="34" charset="0"/>
              </a:rPr>
              <a:t>1530</a:t>
            </a:r>
            <a:endParaRPr lang="en-GB" sz="900" spc="-150" dirty="0">
              <a:solidFill>
                <a:schemeClr val="tx1"/>
              </a:solidFill>
              <a:latin typeface="+mj-lt"/>
              <a:cs typeface="Calibri Light" panose="020F0302020204030204" pitchFamily="34" charset="0"/>
            </a:endParaRPr>
          </a:p>
        </p:txBody>
      </p:sp>
      <p:pic>
        <p:nvPicPr>
          <p:cNvPr id="59" name="Kép 58" descr="A képen kerítés látható&#10;&#10;A leírás nagyon megbízható">
            <a:extLst>
              <a:ext uri="{FF2B5EF4-FFF2-40B4-BE49-F238E27FC236}">
                <a16:creationId xmlns:a16="http://schemas.microsoft.com/office/drawing/2014/main" id="{F83235A4-64F9-4150-81FB-E081C2EBA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7992" y="5453621"/>
            <a:ext cx="1363177" cy="634205"/>
          </a:xfrm>
          <a:prstGeom prst="rect">
            <a:avLst/>
          </a:prstGeom>
        </p:spPr>
      </p:pic>
      <p:sp>
        <p:nvSpPr>
          <p:cNvPr id="61" name="Szöveg helye 14">
            <a:extLst>
              <a:ext uri="{FF2B5EF4-FFF2-40B4-BE49-F238E27FC236}">
                <a16:creationId xmlns:a16="http://schemas.microsoft.com/office/drawing/2014/main" id="{3EE38B9B-CF59-4682-A6FF-5BB4D2361D16}"/>
              </a:ext>
            </a:extLst>
          </p:cNvPr>
          <p:cNvSpPr txBox="1">
            <a:spLocks/>
          </p:cNvSpPr>
          <p:nvPr/>
        </p:nvSpPr>
        <p:spPr>
          <a:xfrm>
            <a:off x="8824395" y="3842418"/>
            <a:ext cx="295070" cy="16669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spc="-150" dirty="0">
                <a:solidFill>
                  <a:schemeClr val="tx1"/>
                </a:solidFill>
                <a:latin typeface="+mj-lt"/>
                <a:cs typeface="Calibri Light" panose="020F0302020204030204" pitchFamily="34" charset="0"/>
              </a:rPr>
              <a:t>89</a:t>
            </a:r>
            <a:endParaRPr lang="en-GB" sz="1400" spc="-150" dirty="0">
              <a:solidFill>
                <a:schemeClr val="tx1"/>
              </a:solidFill>
              <a:latin typeface="+mj-lt"/>
              <a:cs typeface="Calibri Light" panose="020F0302020204030204" pitchFamily="34" charset="0"/>
            </a:endParaRPr>
          </a:p>
        </p:txBody>
      </p:sp>
      <p:sp>
        <p:nvSpPr>
          <p:cNvPr id="67" name="Szöveg helye 14">
            <a:extLst>
              <a:ext uri="{FF2B5EF4-FFF2-40B4-BE49-F238E27FC236}">
                <a16:creationId xmlns:a16="http://schemas.microsoft.com/office/drawing/2014/main" id="{E6003D9E-81EA-4FBC-B8D5-4FB868DC9AC8}"/>
              </a:ext>
            </a:extLst>
          </p:cNvPr>
          <p:cNvSpPr txBox="1">
            <a:spLocks/>
          </p:cNvSpPr>
          <p:nvPr/>
        </p:nvSpPr>
        <p:spPr>
          <a:xfrm>
            <a:off x="4611764" y="4100006"/>
            <a:ext cx="2815750" cy="1497307"/>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Neurális hálót pedig azért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tanítottuk meg a válaszidő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becslésére, hogy egy új,</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hipotetikus le-, vagy felskálázás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esetén is becslést tudjon adni</a:t>
            </a:r>
          </a:p>
        </p:txBody>
      </p:sp>
      <p:sp>
        <p:nvSpPr>
          <p:cNvPr id="69" name="Ábra 18" title="Sablon utasítási nyíl">
            <a:extLst>
              <a:ext uri="{FF2B5EF4-FFF2-40B4-BE49-F238E27FC236}">
                <a16:creationId xmlns:a16="http://schemas.microsoft.com/office/drawing/2014/main" id="{9D1375A1-0C29-4EBC-AF8F-AD4734BBB720}"/>
              </a:ext>
            </a:extLst>
          </p:cNvPr>
          <p:cNvSpPr/>
          <p:nvPr/>
        </p:nvSpPr>
        <p:spPr>
          <a:xfrm rot="19962612" flipH="1">
            <a:off x="7334248" y="737912"/>
            <a:ext cx="2764223" cy="446996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chemeClr val="tx1">
              <a:lumMod val="75000"/>
              <a:lumOff val="25000"/>
            </a:schemeClr>
          </a:solidFill>
          <a:ln w="9525" cap="flat">
            <a:noFill/>
            <a:prstDash val="solid"/>
            <a:miter/>
          </a:ln>
        </p:spPr>
        <p:txBody>
          <a:bodyPr rtlCol="0" anchor="ctr"/>
          <a:lstStyle/>
          <a:p>
            <a:pPr rtl="0"/>
            <a:endParaRPr lang="en-GB" dirty="0"/>
          </a:p>
        </p:txBody>
      </p:sp>
      <p:pic>
        <p:nvPicPr>
          <p:cNvPr id="65" name="Kép 64">
            <a:extLst>
              <a:ext uri="{FF2B5EF4-FFF2-40B4-BE49-F238E27FC236}">
                <a16:creationId xmlns:a16="http://schemas.microsoft.com/office/drawing/2014/main" id="{AAB625A0-4D4E-4F18-B3D9-CBA98CC80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651" y="1181095"/>
            <a:ext cx="301090" cy="397870"/>
          </a:xfrm>
          <a:prstGeom prst="rect">
            <a:avLst/>
          </a:prstGeom>
        </p:spPr>
      </p:pic>
      <p:sp>
        <p:nvSpPr>
          <p:cNvPr id="66" name="Szöveg helye 14">
            <a:extLst>
              <a:ext uri="{FF2B5EF4-FFF2-40B4-BE49-F238E27FC236}">
                <a16:creationId xmlns:a16="http://schemas.microsoft.com/office/drawing/2014/main" id="{BED8F577-BE25-4B8A-8897-76C96DDA3FF5}"/>
              </a:ext>
            </a:extLst>
          </p:cNvPr>
          <p:cNvSpPr txBox="1">
            <a:spLocks/>
          </p:cNvSpPr>
          <p:nvPr/>
        </p:nvSpPr>
        <p:spPr>
          <a:xfrm>
            <a:off x="5182177" y="1215425"/>
            <a:ext cx="249511" cy="286810"/>
          </a:xfrm>
          <a:prstGeom prst="rect">
            <a:avLst/>
          </a:prstGeom>
          <a:solidFill>
            <a:schemeClr val="bg1"/>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+4</a:t>
            </a:r>
            <a:endParaRPr lang="en-GB" dirty="0">
              <a:solidFill>
                <a:schemeClr val="tx1"/>
              </a:solidFill>
              <a:latin typeface="Calibri Light" panose="020F0302020204030204" pitchFamily="34" charset="0"/>
              <a:cs typeface="Calibri Light" panose="020F0302020204030204" pitchFamily="34" charset="0"/>
            </a:endParaRPr>
          </a:p>
        </p:txBody>
      </p:sp>
      <p:cxnSp>
        <p:nvCxnSpPr>
          <p:cNvPr id="72" name="Egyenes összekötő 71" title="Elválasztó">
            <a:extLst>
              <a:ext uri="{FF2B5EF4-FFF2-40B4-BE49-F238E27FC236}">
                <a16:creationId xmlns:a16="http://schemas.microsoft.com/office/drawing/2014/main" id="{1AD695B3-A698-43E8-B5AD-2180F194632F}"/>
              </a:ext>
            </a:extLst>
          </p:cNvPr>
          <p:cNvCxnSpPr>
            <a:cxnSpLocks/>
          </p:cNvCxnSpPr>
          <p:nvPr/>
        </p:nvCxnSpPr>
        <p:spPr>
          <a:xfrm>
            <a:off x="4539635" y="1644277"/>
            <a:ext cx="102727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28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653DA449-0FF9-48DD-BCC0-AE833E8F8D66}"/>
              </a:ext>
            </a:extLst>
          </p:cNvPr>
          <p:cNvPicPr>
            <a:picLocks noChangeAspect="1"/>
          </p:cNvPicPr>
          <p:nvPr/>
        </p:nvPicPr>
        <p:blipFill rotWithShape="1">
          <a:blip r:embed="rId3">
            <a:extLst>
              <a:ext uri="{28A0092B-C50C-407E-A947-70E740481C1C}">
                <a14:useLocalDpi xmlns:a14="http://schemas.microsoft.com/office/drawing/2010/main" val="0"/>
              </a:ext>
            </a:extLst>
          </a:blip>
          <a:srcRect l="4245" t="9876" r="12751" b="204"/>
          <a:stretch/>
        </p:blipFill>
        <p:spPr>
          <a:xfrm>
            <a:off x="0" y="1437000"/>
            <a:ext cx="5702400" cy="46332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24</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63731" y="159627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Korábban már láttuk, hogy a bementi változók nem teljesen függetlenek egymástól</a:t>
            </a:r>
          </a:p>
        </p:txBody>
      </p:sp>
    </p:spTree>
    <p:extLst>
      <p:ext uri="{BB962C8B-B14F-4D97-AF65-F5344CB8AC3E}">
        <p14:creationId xmlns:p14="http://schemas.microsoft.com/office/powerpoint/2010/main" val="27019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C0B385E-F7A3-4413-A96B-6B623B0F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 y="-1321448"/>
            <a:ext cx="8455600" cy="26043246"/>
          </a:xfrm>
          <a:prstGeom prst="rect">
            <a:avLst/>
          </a:prstGeom>
        </p:spPr>
      </p:pic>
      <p:sp>
        <p:nvSpPr>
          <p:cNvPr id="19" name="Téglalap 18">
            <a:extLst>
              <a:ext uri="{FF2B5EF4-FFF2-40B4-BE49-F238E27FC236}">
                <a16:creationId xmlns:a16="http://schemas.microsoft.com/office/drawing/2014/main" id="{CABABFE3-F6DC-4BD8-8680-BCAFBC95B747}"/>
              </a:ext>
            </a:extLst>
          </p:cNvPr>
          <p:cNvSpPr/>
          <p:nvPr/>
        </p:nvSpPr>
        <p:spPr>
          <a:xfrm>
            <a:off x="0" y="0"/>
            <a:ext cx="9383577" cy="125112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25</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6"/>
            <a:ext cx="3214303" cy="2310033"/>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Ezért felmerül a kérdés, hogy amikor a skálázás hatására létrejövő új értéket akarjuk becsülni, akkor nem használhatjuk-e fel a többi változót az új érték becslésére?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Vajon pontosabb becslést kapunk-e?</a:t>
            </a: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8631320" y="3524335"/>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 ábrán a becsült(y) és a valós(x) érték közötti összefüggés látható.</a:t>
            </a:r>
          </a:p>
        </p:txBody>
      </p:sp>
      <p:sp>
        <p:nvSpPr>
          <p:cNvPr id="6" name="Téglalap 5">
            <a:extLst>
              <a:ext uri="{FF2B5EF4-FFF2-40B4-BE49-F238E27FC236}">
                <a16:creationId xmlns:a16="http://schemas.microsoft.com/office/drawing/2014/main" id="{29614D40-3EA4-4C6B-8D84-5D6AE40A0D66}"/>
              </a:ext>
            </a:extLst>
          </p:cNvPr>
          <p:cNvSpPr/>
          <p:nvPr/>
        </p:nvSpPr>
        <p:spPr>
          <a:xfrm>
            <a:off x="0" y="6389425"/>
            <a:ext cx="9383577" cy="46857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hu-HU"/>
          </a:p>
        </p:txBody>
      </p:sp>
      <p:sp>
        <p:nvSpPr>
          <p:cNvPr id="16" name="Szöveg helye 14">
            <a:extLst>
              <a:ext uri="{FF2B5EF4-FFF2-40B4-BE49-F238E27FC236}">
                <a16:creationId xmlns:a16="http://schemas.microsoft.com/office/drawing/2014/main" id="{6C9A5AED-FD12-4738-B6E2-CA32FEABE1A3}"/>
              </a:ext>
            </a:extLst>
          </p:cNvPr>
          <p:cNvSpPr txBox="1">
            <a:spLocks/>
          </p:cNvSpPr>
          <p:nvPr/>
        </p:nvSpPr>
        <p:spPr>
          <a:xfrm>
            <a:off x="8691081" y="4450991"/>
            <a:ext cx="2815750" cy="1500413"/>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Következtetés: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többi változó aktuális értékének figyelembevételével pontosabb becslés adható a fel-, leskálázás után várható értékre.</a:t>
            </a:r>
          </a:p>
        </p:txBody>
      </p:sp>
    </p:spTree>
    <p:extLst>
      <p:ext uri="{BB962C8B-B14F-4D97-AF65-F5344CB8AC3E}">
        <p14:creationId xmlns:p14="http://schemas.microsoft.com/office/powerpoint/2010/main" val="235230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91667E-6 1.85185E-6 L 2.91667E-6 -0.6669 " pathEditMode="relative" rAng="0" ptsTypes="AA">
                                      <p:cBhvr>
                                        <p:cTn id="6" dur="2000" fill="hold"/>
                                        <p:tgtEl>
                                          <p:spTgt spid="4"/>
                                        </p:tgtEl>
                                        <p:attrNameLst>
                                          <p:attrName>ppt_x</p:attrName>
                                          <p:attrName>ppt_y</p:attrName>
                                        </p:attrNameLst>
                                      </p:cBhvr>
                                      <p:rCtr x="0" y="-323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91667E-6 -1.41389 L 2.91667E-6 -0.66644 " pathEditMode="relative" rAng="0" ptsTypes="AA">
                                      <p:cBhvr>
                                        <p:cTn id="10" dur="2000" spd="-100000" fill="hold"/>
                                        <p:tgtEl>
                                          <p:spTgt spid="4"/>
                                        </p:tgtEl>
                                        <p:attrNameLst>
                                          <p:attrName>ppt_x</p:attrName>
                                          <p:attrName>ppt_y</p:attrName>
                                        </p:attrNameLst>
                                      </p:cBhvr>
                                      <p:rCtr x="0" y="37361"/>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 során mért eredményekből levont tapasztalat</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26</a:t>
            </a:fld>
            <a:endParaRPr lang="en-GB"/>
          </a:p>
        </p:txBody>
      </p:sp>
      <p:pic>
        <p:nvPicPr>
          <p:cNvPr id="33" name="Kép helyőrzője 32" descr="Tanár">
            <a:extLst>
              <a:ext uri="{FF2B5EF4-FFF2-40B4-BE49-F238E27FC236}">
                <a16:creationId xmlns:a16="http://schemas.microsoft.com/office/drawing/2014/main" id="{DDFE365F-F609-43BD-AA8F-F26828263D0D}"/>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74777" y="1689850"/>
            <a:ext cx="854075" cy="854075"/>
          </a:xfrm>
        </p:spPr>
      </p:pic>
      <p:sp>
        <p:nvSpPr>
          <p:cNvPr id="69" name="Ábra 18" title="Sablon utasítási nyíl">
            <a:extLst>
              <a:ext uri="{FF2B5EF4-FFF2-40B4-BE49-F238E27FC236}">
                <a16:creationId xmlns:a16="http://schemas.microsoft.com/office/drawing/2014/main" id="{6222D45C-6780-444E-B3B5-C241955D84C5}"/>
              </a:ext>
            </a:extLst>
          </p:cNvPr>
          <p:cNvSpPr/>
          <p:nvPr/>
        </p:nvSpPr>
        <p:spPr>
          <a:xfrm rot="19138126" flipH="1" flipV="1">
            <a:off x="7753235" y="3435104"/>
            <a:ext cx="511519" cy="634816"/>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latin typeface="Calibri Light" panose="020F0302020204030204" pitchFamily="34" charset="0"/>
              <a:cs typeface="Calibri Light" panose="020F0302020204030204" pitchFamily="34" charset="0"/>
            </a:endParaRPr>
          </a:p>
        </p:txBody>
      </p:sp>
      <p:sp>
        <p:nvSpPr>
          <p:cNvPr id="23"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7915692" y="3581680"/>
            <a:ext cx="1648931" cy="265324"/>
          </a:xfrm>
        </p:spPr>
        <p:txBody>
          <a:bodyPr rtlCol="0">
            <a:normAutofit fontScale="55000" lnSpcReduction="20000"/>
          </a:bodyPr>
          <a:lstStyle/>
          <a:p>
            <a:pPr rtl="0"/>
            <a:r>
              <a:rPr lang="en-GB">
                <a:latin typeface="Calibri Light" panose="020F0302020204030204" pitchFamily="34" charset="0"/>
                <a:cs typeface="Calibri Light" panose="020F0302020204030204" pitchFamily="34" charset="0"/>
              </a:rPr>
              <a:t>While</a:t>
            </a:r>
          </a:p>
        </p:txBody>
      </p:sp>
      <p:sp>
        <p:nvSpPr>
          <p:cNvPr id="4" name="Téglalap 3">
            <a:extLst>
              <a:ext uri="{FF2B5EF4-FFF2-40B4-BE49-F238E27FC236}">
                <a16:creationId xmlns:a16="http://schemas.microsoft.com/office/drawing/2014/main" id="{EADBC84C-AB0B-4E47-80B6-028CBE8B48AD}"/>
              </a:ext>
            </a:extLst>
          </p:cNvPr>
          <p:cNvSpPr/>
          <p:nvPr/>
        </p:nvSpPr>
        <p:spPr>
          <a:xfrm>
            <a:off x="1385890"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F690B3C0-AE09-4AF2-BC66-C456A4F2A423}"/>
              </a:ext>
            </a:extLst>
          </p:cNvPr>
          <p:cNvSpPr txBox="1">
            <a:spLocks/>
          </p:cNvSpPr>
          <p:nvPr/>
        </p:nvSpPr>
        <p:spPr>
          <a:xfrm>
            <a:off x="1840062" y="1489468"/>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Előnyök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19" name="Téglalap 18">
            <a:extLst>
              <a:ext uri="{FF2B5EF4-FFF2-40B4-BE49-F238E27FC236}">
                <a16:creationId xmlns:a16="http://schemas.microsoft.com/office/drawing/2014/main" id="{763BD9C9-9B70-4063-BFE0-310153355ED7}"/>
              </a:ext>
            </a:extLst>
          </p:cNvPr>
          <p:cNvSpPr/>
          <p:nvPr/>
        </p:nvSpPr>
        <p:spPr>
          <a:xfrm>
            <a:off x="7245189" y="1377599"/>
            <a:ext cx="3652592" cy="44021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cs typeface="Calibri Light" panose="020F0302020204030204" pitchFamily="34" charset="0"/>
            </a:endParaRPr>
          </a:p>
        </p:txBody>
      </p:sp>
      <p:sp>
        <p:nvSpPr>
          <p:cNvPr id="66" name="Szöveg helye 14">
            <a:extLst>
              <a:ext uri="{FF2B5EF4-FFF2-40B4-BE49-F238E27FC236}">
                <a16:creationId xmlns:a16="http://schemas.microsoft.com/office/drawing/2014/main" id="{55E43FB5-FDED-4B17-8B7F-4B0B30D5DC1E}"/>
              </a:ext>
            </a:extLst>
          </p:cNvPr>
          <p:cNvSpPr txBox="1">
            <a:spLocks/>
          </p:cNvSpPr>
          <p:nvPr/>
        </p:nvSpPr>
        <p:spPr>
          <a:xfrm>
            <a:off x="7699362" y="1489468"/>
            <a:ext cx="2744246"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Hátrányok</a:t>
            </a:r>
            <a:endParaRPr lang="en-GB" sz="2800" dirty="0">
              <a:solidFill>
                <a:schemeClr val="tx1"/>
              </a:solidFill>
              <a:latin typeface="Calibri Light" panose="020F0302020204030204" pitchFamily="34" charset="0"/>
              <a:cs typeface="Calibri Light" panose="020F0302020204030204" pitchFamily="34" charset="0"/>
            </a:endParaRPr>
          </a:p>
        </p:txBody>
      </p:sp>
      <p:sp>
        <p:nvSpPr>
          <p:cNvPr id="22" name="Szöveg helye 14">
            <a:extLst>
              <a:ext uri="{FF2B5EF4-FFF2-40B4-BE49-F238E27FC236}">
                <a16:creationId xmlns:a16="http://schemas.microsoft.com/office/drawing/2014/main" id="{0A9E96C6-AAD9-49E1-A427-FFF90B52B63F}"/>
              </a:ext>
            </a:extLst>
          </p:cNvPr>
          <p:cNvSpPr txBox="1">
            <a:spLocks/>
          </p:cNvSpPr>
          <p:nvPr/>
        </p:nvSpPr>
        <p:spPr>
          <a:xfrm>
            <a:off x="1696549"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rendszer önmagától tanul. A peremfeltételeken kívül, a releváns bemeneti változók kiválasztása igényel szakértelmet.</a:t>
            </a: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endParaRPr lang="hu-HU" dirty="0">
              <a:solidFill>
                <a:schemeClr val="tx2">
                  <a:lumMod val="75000"/>
                </a:schemeClr>
              </a:solidFill>
              <a:latin typeface="Calibri Light" panose="020F0302020204030204" pitchFamily="34" charset="0"/>
              <a:cs typeface="Calibri Light" panose="020F0302020204030204" pitchFamily="34" charset="0"/>
            </a:endParaRP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Nem elegendő számú és nem megfelelő metrikákat használtuk fel.</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Az elhelyezett szolgáltatás nem fedte le jól a lehetséges eseteket</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B10BEFE2-5E85-4441-9172-6EA0F240C663}"/>
              </a:ext>
            </a:extLst>
          </p:cNvPr>
          <p:cNvSpPr txBox="1">
            <a:spLocks/>
          </p:cNvSpPr>
          <p:nvPr/>
        </p:nvSpPr>
        <p:spPr>
          <a:xfrm>
            <a:off x="7582237" y="1948443"/>
            <a:ext cx="3054266" cy="374527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000"/>
              </a:lnSpc>
            </a:pPr>
            <a:r>
              <a:rPr lang="hu-HU" dirty="0">
                <a:latin typeface="Calibri Light" panose="020F0302020204030204" pitchFamily="34" charset="0"/>
                <a:cs typeface="Calibri Light" panose="020F0302020204030204" pitchFamily="34" charset="0"/>
              </a:rPr>
              <a:t>- A tanításához idő szükséges</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Minél pontosabb becslést akarunk annál több mérésre és annál több időre van szükség.</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Ha változik a rendszer konfiguráció-ja akkor újra kell tanulnia a belső változók közötti összefüggéseket</a:t>
            </a:r>
          </a:p>
          <a:p>
            <a:pPr algn="l">
              <a:lnSpc>
                <a:spcPts val="2000"/>
              </a:lnSpc>
            </a:pPr>
            <a:r>
              <a:rPr lang="hu-HU" dirty="0">
                <a:solidFill>
                  <a:schemeClr val="tx2">
                    <a:lumMod val="75000"/>
                  </a:schemeClr>
                </a:solidFill>
                <a:latin typeface="Calibri Light" panose="020F0302020204030204" pitchFamily="34" charset="0"/>
                <a:cs typeface="Calibri Light" panose="020F0302020204030204" pitchFamily="34" charset="0"/>
              </a:rPr>
              <a:t>- A válaszidő, vagy a célváltozó helyes megválasztása a szakértő feladata.</a:t>
            </a:r>
            <a:endParaRPr lang="en-GB" dirty="0">
              <a:solidFill>
                <a:schemeClr val="tx2">
                  <a:lumMod val="75000"/>
                </a:schemeClr>
              </a:solidFill>
              <a:latin typeface="Calibri Light" panose="020F0302020204030204" pitchFamily="34" charset="0"/>
              <a:cs typeface="Calibri Light" panose="020F0302020204030204" pitchFamily="34" charset="0"/>
            </a:endParaRPr>
          </a:p>
        </p:txBody>
      </p:sp>
      <p:sp>
        <p:nvSpPr>
          <p:cNvPr id="21" name="Szöveg helye 17">
            <a:extLst>
              <a:ext uri="{FF2B5EF4-FFF2-40B4-BE49-F238E27FC236}">
                <a16:creationId xmlns:a16="http://schemas.microsoft.com/office/drawing/2014/main" id="{97E6424D-9B70-4E43-B69A-CB708892E539}"/>
              </a:ext>
            </a:extLst>
          </p:cNvPr>
          <p:cNvSpPr txBox="1">
            <a:spLocks/>
          </p:cNvSpPr>
          <p:nvPr/>
        </p:nvSpPr>
        <p:spPr>
          <a:xfrm>
            <a:off x="5668969" y="3073556"/>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25" name="Szöveg helye 14">
            <a:extLst>
              <a:ext uri="{FF2B5EF4-FFF2-40B4-BE49-F238E27FC236}">
                <a16:creationId xmlns:a16="http://schemas.microsoft.com/office/drawing/2014/main" id="{88A6081A-A8BE-485A-8108-212ABC914711}"/>
              </a:ext>
            </a:extLst>
          </p:cNvPr>
          <p:cNvSpPr txBox="1">
            <a:spLocks/>
          </p:cNvSpPr>
          <p:nvPr/>
        </p:nvSpPr>
        <p:spPr>
          <a:xfrm>
            <a:off x="1840062" y="3429000"/>
            <a:ext cx="2738379" cy="35203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a:solidFill>
                  <a:schemeClr val="tx1"/>
                </a:solidFill>
                <a:latin typeface="Calibri Light" panose="020F0302020204030204" pitchFamily="34" charset="0"/>
                <a:cs typeface="Calibri Light" panose="020F0302020204030204" pitchFamily="34" charset="0"/>
              </a:rPr>
              <a:t>Hibák</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5636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41143"/>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Működő alkalmazás és partnerek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27</a:t>
            </a:fld>
            <a:endParaRPr lang="en-GB" dirty="0"/>
          </a:p>
        </p:txBody>
      </p:sp>
      <p:pic>
        <p:nvPicPr>
          <p:cNvPr id="6" name="Kép 5" descr="A képen rajz látható&#10;&#10;Automatikusan generált leírás">
            <a:extLst>
              <a:ext uri="{FF2B5EF4-FFF2-40B4-BE49-F238E27FC236}">
                <a16:creationId xmlns:a16="http://schemas.microsoft.com/office/drawing/2014/main" id="{9C1BB8AF-1F96-4A4A-88C8-8372AF04C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543" y="1417920"/>
            <a:ext cx="6071616" cy="2279904"/>
          </a:xfrm>
          <a:prstGeom prst="rect">
            <a:avLst/>
          </a:prstGeom>
        </p:spPr>
      </p:pic>
      <p:pic>
        <p:nvPicPr>
          <p:cNvPr id="8" name="Kép 7" descr="A képen ing, rajz látható&#10;&#10;Automatikusan generált leírás">
            <a:hlinkClick r:id="rId4"/>
            <a:extLst>
              <a:ext uri="{FF2B5EF4-FFF2-40B4-BE49-F238E27FC236}">
                <a16:creationId xmlns:a16="http://schemas.microsoft.com/office/drawing/2014/main" id="{62193573-3973-4353-A0A1-8909045ECE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46" y="4153707"/>
            <a:ext cx="2857899" cy="1905266"/>
          </a:xfrm>
          <a:prstGeom prst="rect">
            <a:avLst/>
          </a:prstGeom>
        </p:spPr>
      </p:pic>
      <p:pic>
        <p:nvPicPr>
          <p:cNvPr id="10" name="Kép 9" descr="A képen virág látható&#10;&#10;Automatikusan generált leírás">
            <a:extLst>
              <a:ext uri="{FF2B5EF4-FFF2-40B4-BE49-F238E27FC236}">
                <a16:creationId xmlns:a16="http://schemas.microsoft.com/office/drawing/2014/main" id="{90BE702E-ED16-4C07-9C73-DCB68B8DFB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622" y="4184433"/>
            <a:ext cx="3057378" cy="2043348"/>
          </a:xfrm>
          <a:prstGeom prst="rect">
            <a:avLst/>
          </a:prstGeom>
        </p:spPr>
      </p:pic>
      <p:sp>
        <p:nvSpPr>
          <p:cNvPr id="15" name="Szövegdoboz 14">
            <a:extLst>
              <a:ext uri="{FF2B5EF4-FFF2-40B4-BE49-F238E27FC236}">
                <a16:creationId xmlns:a16="http://schemas.microsoft.com/office/drawing/2014/main" id="{DCE6F679-6839-44C0-883D-E438B96B02DE}"/>
              </a:ext>
            </a:extLst>
          </p:cNvPr>
          <p:cNvSpPr txBox="1"/>
          <p:nvPr/>
        </p:nvSpPr>
        <p:spPr>
          <a:xfrm>
            <a:off x="3336791" y="4286743"/>
            <a:ext cx="5162695" cy="1754326"/>
          </a:xfrm>
          <a:prstGeom prst="rect">
            <a:avLst/>
          </a:prstGeom>
          <a:noFill/>
        </p:spPr>
        <p:txBody>
          <a:bodyPr wrap="none" rtlCol="0">
            <a:spAutoFit/>
          </a:bodyPr>
          <a:lstStyle/>
          <a:p>
            <a:r>
              <a:rPr lang="en-US" dirty="0"/>
              <a:t>The COLA Project – Cloud Orchestration</a:t>
            </a:r>
            <a:endParaRPr lang="hu-HU" dirty="0"/>
          </a:p>
          <a:p>
            <a:r>
              <a:rPr lang="en-US" dirty="0"/>
              <a:t>at the Level of Application (COLA) receives</a:t>
            </a:r>
            <a:endParaRPr lang="hu-HU" dirty="0"/>
          </a:p>
          <a:p>
            <a:r>
              <a:rPr lang="en-US" dirty="0"/>
              <a:t>funding from the European Union’s</a:t>
            </a:r>
            <a:endParaRPr lang="hu-HU" dirty="0"/>
          </a:p>
          <a:p>
            <a:r>
              <a:rPr lang="en-US" dirty="0"/>
              <a:t>Horizon 2020 research and innovation</a:t>
            </a:r>
            <a:endParaRPr lang="hu-HU" dirty="0"/>
          </a:p>
          <a:p>
            <a:r>
              <a:rPr lang="en-US" dirty="0"/>
              <a:t>program under grant agreement</a:t>
            </a:r>
            <a:endParaRPr lang="hu-HU" dirty="0"/>
          </a:p>
          <a:p>
            <a:r>
              <a:rPr lang="en-US" dirty="0"/>
              <a:t>No 731574</a:t>
            </a:r>
            <a:endParaRPr lang="hu-HU" dirty="0"/>
          </a:p>
        </p:txBody>
      </p:sp>
    </p:spTree>
    <p:extLst>
      <p:ext uri="{BB962C8B-B14F-4D97-AF65-F5344CB8AC3E}">
        <p14:creationId xmlns:p14="http://schemas.microsoft.com/office/powerpoint/2010/main" val="8378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28</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válaszidőt ebben a tartományban szeretném tartani.</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3"/>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3"/>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3"/>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3"/>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2703276"/>
            <a:ext cx="4406619"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3646246"/>
            <a:ext cx="401777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A beérkező kérés időpontja és a visszaadott </a:t>
            </a:r>
            <a:r>
              <a:rPr lang="hu-HU" sz="2400" dirty="0" err="1">
                <a:solidFill>
                  <a:schemeClr val="tx1"/>
                </a:solidFill>
                <a:latin typeface="Calibri Light" panose="020F0302020204030204" pitchFamily="34" charset="0"/>
                <a:cs typeface="Calibri Light" panose="020F0302020204030204" pitchFamily="34" charset="0"/>
              </a:rPr>
              <a:t>eremény</a:t>
            </a:r>
            <a:r>
              <a:rPr lang="hu-HU" sz="2400" dirty="0">
                <a:solidFill>
                  <a:schemeClr val="tx1"/>
                </a:solidFill>
                <a:latin typeface="Calibri Light" panose="020F0302020204030204" pitchFamily="34" charset="0"/>
                <a:cs typeface="Calibri Light" panose="020F0302020204030204" pitchFamily="34" charset="0"/>
              </a:rPr>
              <a:t> között eltelt időt – továbbiakban </a:t>
            </a:r>
            <a:r>
              <a:rPr lang="hu-HU" sz="2400" b="1" dirty="0">
                <a:solidFill>
                  <a:schemeClr val="tx1"/>
                </a:solidFill>
                <a:latin typeface="Calibri Light" panose="020F0302020204030204" pitchFamily="34" charset="0"/>
                <a:cs typeface="Calibri Light" panose="020F0302020204030204" pitchFamily="34" charset="0"/>
              </a:rPr>
              <a:t>Válaszidőt</a:t>
            </a:r>
            <a:r>
              <a:rPr lang="hu-HU" sz="2400" dirty="0">
                <a:solidFill>
                  <a:schemeClr val="tx1"/>
                </a:solidFill>
                <a:latin typeface="Calibri Light" panose="020F0302020204030204" pitchFamily="34" charset="0"/>
                <a:cs typeface="Calibri Light" panose="020F0302020204030204" pitchFamily="34" charset="0"/>
              </a:rPr>
              <a:t> akarjuk egy előre meghatározott sávban tartani.</a:t>
            </a:r>
          </a:p>
        </p:txBody>
      </p:sp>
    </p:spTree>
    <p:extLst>
      <p:ext uri="{BB962C8B-B14F-4D97-AF65-F5344CB8AC3E}">
        <p14:creationId xmlns:p14="http://schemas.microsoft.com/office/powerpoint/2010/main" val="4733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Teszt Esetek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29</a:t>
            </a:fld>
            <a:endParaRPr lang="en-GB" dirty="0"/>
          </a:p>
        </p:txBody>
      </p:sp>
      <p:sp>
        <p:nvSpPr>
          <p:cNvPr id="15" name="Szöveg helye 17">
            <a:extLst>
              <a:ext uri="{FF2B5EF4-FFF2-40B4-BE49-F238E27FC236}">
                <a16:creationId xmlns:a16="http://schemas.microsoft.com/office/drawing/2014/main" id="{C9622788-D259-4E70-8012-CD322B0D0B9E}"/>
              </a:ext>
            </a:extLst>
          </p:cNvPr>
          <p:cNvSpPr txBox="1">
            <a:spLocks/>
          </p:cNvSpPr>
          <p:nvPr/>
        </p:nvSpPr>
        <p:spPr>
          <a:xfrm>
            <a:off x="3550972" y="1601567"/>
            <a:ext cx="85406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555473" y="1685106"/>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Bevezetés a tesztek felépítéséhez.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Melyiktől mit várunk.</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651" y="1028695"/>
            <a:ext cx="301090" cy="397870"/>
          </a:xfrm>
          <a:prstGeom prst="rect">
            <a:avLst/>
          </a:prstGeom>
        </p:spPr>
      </p:pic>
      <p:grpSp>
        <p:nvGrpSpPr>
          <p:cNvPr id="2" name="Csoportba foglalás 1">
            <a:extLst>
              <a:ext uri="{FF2B5EF4-FFF2-40B4-BE49-F238E27FC236}">
                <a16:creationId xmlns:a16="http://schemas.microsoft.com/office/drawing/2014/main" id="{28532DE9-0AD1-40D1-A4B3-BF577094021F}"/>
              </a:ext>
            </a:extLst>
          </p:cNvPr>
          <p:cNvGrpSpPr/>
          <p:nvPr/>
        </p:nvGrpSpPr>
        <p:grpSpPr>
          <a:xfrm>
            <a:off x="431999" y="2703276"/>
            <a:ext cx="6451731" cy="3248032"/>
            <a:chOff x="431999" y="2703276"/>
            <a:chExt cx="6451731" cy="3248032"/>
          </a:xfrm>
        </p:grpSpPr>
        <p:sp>
          <p:nvSpPr>
            <p:cNvPr id="73" name="Szöveg helye 14">
              <a:extLst>
                <a:ext uri="{FF2B5EF4-FFF2-40B4-BE49-F238E27FC236}">
                  <a16:creationId xmlns:a16="http://schemas.microsoft.com/office/drawing/2014/main" id="{D918B393-9247-4759-8106-6825ECA30843}"/>
                </a:ext>
              </a:extLst>
            </p:cNvPr>
            <p:cNvSpPr txBox="1">
              <a:spLocks/>
            </p:cNvSpPr>
            <p:nvPr/>
          </p:nvSpPr>
          <p:spPr>
            <a:xfrm>
              <a:off x="431999" y="2703276"/>
              <a:ext cx="6451731"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4 típusú metrikát mérünk</a:t>
              </a:r>
            </a:p>
          </p:txBody>
        </p:sp>
        <p:sp>
          <p:nvSpPr>
            <p:cNvPr id="74" name="Szöveg helye 14">
              <a:extLst>
                <a:ext uri="{FF2B5EF4-FFF2-40B4-BE49-F238E27FC236}">
                  <a16:creationId xmlns:a16="http://schemas.microsoft.com/office/drawing/2014/main" id="{3196A6A1-48E3-43CD-B7B8-71C605CE4D06}"/>
                </a:ext>
              </a:extLst>
            </p:cNvPr>
            <p:cNvSpPr txBox="1">
              <a:spLocks/>
            </p:cNvSpPr>
            <p:nvPr/>
          </p:nvSpPr>
          <p:spPr>
            <a:xfrm>
              <a:off x="431999" y="3646246"/>
              <a:ext cx="6164864" cy="23050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CPU – 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Memoriához</a:t>
              </a:r>
              <a:r>
                <a:rPr lang="hu-HU" sz="2400" dirty="0">
                  <a:solidFill>
                    <a:schemeClr val="tx1"/>
                  </a:solidFill>
                  <a:latin typeface="Calibri Light" panose="020F0302020204030204" pitchFamily="34" charset="0"/>
                  <a:cs typeface="Calibri Light" panose="020F0302020204030204" pitchFamily="34" charset="0"/>
                </a:rPr>
                <a:t> köthető</a:t>
              </a:r>
            </a:p>
            <a:p>
              <a:pPr marL="342900" indent="-342900" algn="l">
                <a:lnSpc>
                  <a:spcPct val="100000"/>
                </a:lnSpc>
                <a:buFontTx/>
                <a:buChar char="-"/>
              </a:pPr>
              <a:r>
                <a:rPr lang="hu-HU" sz="2400" dirty="0">
                  <a:solidFill>
                    <a:schemeClr val="tx1"/>
                  </a:solidFill>
                  <a:latin typeface="Calibri Light" panose="020F0302020204030204" pitchFamily="34" charset="0"/>
                  <a:cs typeface="Calibri Light" panose="020F0302020204030204" pitchFamily="34" charset="0"/>
                </a:rPr>
                <a:t>IO/Háttértárolóhoz köthető</a:t>
              </a:r>
            </a:p>
            <a:p>
              <a:pPr marL="342900" indent="-342900" algn="l">
                <a:lnSpc>
                  <a:spcPct val="100000"/>
                </a:lnSpc>
                <a:buFontTx/>
                <a:buChar char="-"/>
              </a:pPr>
              <a:r>
                <a:rPr lang="hu-HU" sz="2400" dirty="0" err="1">
                  <a:solidFill>
                    <a:schemeClr val="tx1"/>
                  </a:solidFill>
                  <a:latin typeface="Calibri Light" panose="020F0302020204030204" pitchFamily="34" charset="0"/>
                  <a:cs typeface="Calibri Light" panose="020F0302020204030204" pitchFamily="34" charset="0"/>
                </a:rPr>
                <a:t>Hálozati</a:t>
              </a:r>
              <a:r>
                <a:rPr lang="hu-HU" sz="2400" dirty="0">
                  <a:solidFill>
                    <a:schemeClr val="tx1"/>
                  </a:solidFill>
                  <a:latin typeface="Calibri Light" panose="020F0302020204030204" pitchFamily="34" charset="0"/>
                  <a:cs typeface="Calibri Light" panose="020F0302020204030204" pitchFamily="34" charset="0"/>
                </a:rPr>
                <a:t> adatforgalomhoz köthető</a:t>
              </a:r>
            </a:p>
          </p:txBody>
        </p:sp>
      </p:gr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4406619" cy="882289"/>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Minden esetben</a:t>
            </a:r>
          </a:p>
        </p:txBody>
      </p:sp>
      <p:sp>
        <p:nvSpPr>
          <p:cNvPr id="76" name="Szöveg helye 14">
            <a:extLst>
              <a:ext uri="{FF2B5EF4-FFF2-40B4-BE49-F238E27FC236}">
                <a16:creationId xmlns:a16="http://schemas.microsoft.com/office/drawing/2014/main" id="{EF6771B4-AFDB-45ED-B220-8699C6E8999F}"/>
              </a:ext>
            </a:extLst>
          </p:cNvPr>
          <p:cNvSpPr txBox="1">
            <a:spLocks/>
          </p:cNvSpPr>
          <p:nvPr/>
        </p:nvSpPr>
        <p:spPr>
          <a:xfrm>
            <a:off x="7601035" y="1411861"/>
            <a:ext cx="4017774" cy="4539447"/>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Mind a négy típushoz készítettem egy olyan programot ami az adott metrikával lesz összefüggésben. (később egyenként is kifejtve)</a:t>
            </a:r>
          </a:p>
          <a:p>
            <a:pPr algn="l">
              <a:lnSpc>
                <a:spcPct val="100000"/>
              </a:lnSpc>
            </a:pPr>
            <a:endParaRPr lang="hu-HU" sz="2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400" dirty="0">
                <a:solidFill>
                  <a:schemeClr val="tx1"/>
                </a:solidFill>
                <a:latin typeface="Calibri Light" panose="020F0302020204030204" pitchFamily="34" charset="0"/>
                <a:cs typeface="Calibri Light" panose="020F0302020204030204" pitchFamily="34" charset="0"/>
              </a:rPr>
              <a:t>Például olyan alkalmazás amelyről tudjuk, hogy nem generál hálózati forgalmat, de számítás igényes. Ezzel csak a CPU terhelésére leszünk hatással</a:t>
            </a:r>
          </a:p>
        </p:txBody>
      </p:sp>
    </p:spTree>
    <p:extLst>
      <p:ext uri="{BB962C8B-B14F-4D97-AF65-F5344CB8AC3E}">
        <p14:creationId xmlns:p14="http://schemas.microsoft.com/office/powerpoint/2010/main" val="42301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5.55112E-17 1.48148E-6 L 5.55112E-17 -0.33889 " pathEditMode="relative" rAng="0" ptsTypes="AA">
                                      <p:cBhvr>
                                        <p:cTn id="16" dur="2000" fill="hold"/>
                                        <p:tgtEl>
                                          <p:spTgt spid="2"/>
                                        </p:tgtEl>
                                        <p:attrNameLst>
                                          <p:attrName>ppt_x</p:attrName>
                                          <p:attrName>ppt_y</p:attrName>
                                        </p:attrNameLst>
                                      </p:cBhvr>
                                      <p:rCtr x="0"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Tree>
    <p:extLst>
      <p:ext uri="{BB962C8B-B14F-4D97-AF65-F5344CB8AC3E}">
        <p14:creationId xmlns:p14="http://schemas.microsoft.com/office/powerpoint/2010/main" val="1175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descr="A képen szöveg látható&#10;&#10;Automatikusan generált leírás">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6096003" y="2830286"/>
            <a:ext cx="1505033" cy="5987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Ez itt éppen hatalmas számolást bonyolít miközben nem generál semmilyen hálózati forgalmat. </a:t>
            </a:r>
          </a:p>
        </p:txBody>
      </p:sp>
    </p:spTree>
    <p:extLst>
      <p:ext uri="{BB962C8B-B14F-4D97-AF65-F5344CB8AC3E}">
        <p14:creationId xmlns:p14="http://schemas.microsoft.com/office/powerpoint/2010/main" val="166595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31</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14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Dia nagyítása 15">
                <a:extLst>
                  <a:ext uri="{FF2B5EF4-FFF2-40B4-BE49-F238E27FC236}">
                    <a16:creationId xmlns:a16="http://schemas.microsoft.com/office/drawing/2014/main" id="{108BD021-67D1-4D3A-A72F-39A1267A1DC9}"/>
                  </a:ext>
                </a:extLst>
              </p:cNvPr>
              <p:cNvGraphicFramePr>
                <a:graphicFrameLocks noChangeAspect="1"/>
              </p:cNvGraphicFramePr>
              <p:nvPr>
                <p:extLst>
                  <p:ext uri="{D42A27DB-BD31-4B8C-83A1-F6EECF244321}">
                    <p14:modId xmlns:p14="http://schemas.microsoft.com/office/powerpoint/2010/main" val="2941852625"/>
                  </p:ext>
                </p:extLst>
              </p:nvPr>
            </p:nvGraphicFramePr>
            <p:xfrm>
              <a:off x="4572000" y="2571750"/>
              <a:ext cx="3048000" cy="1714500"/>
            </p:xfrm>
            <a:graphic>
              <a:graphicData uri="http://schemas.microsoft.com/office/powerpoint/2016/slidezoom">
                <pslz:sldZm>
                  <pslz:sldZmObj sldId="476" cId="880639661">
                    <pslz:zmPr id="{104E3B1C-C61A-47E7-97F5-5D53B32ECE45}"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6" name="Dia nagyítása 15">
                <a:hlinkClick r:id="rId3" action="ppaction://hlinksldjump"/>
                <a:extLst>
                  <a:ext uri="{FF2B5EF4-FFF2-40B4-BE49-F238E27FC236}">
                    <a16:creationId xmlns:a16="http://schemas.microsoft.com/office/drawing/2014/main" id="{108BD021-67D1-4D3A-A72F-39A1267A1DC9}"/>
                  </a:ext>
                </a:extLst>
              </p:cNvPr>
              <p:cNvPicPr>
                <a:picLocks noGrp="1" noRot="1" noChangeAspect="1" noMove="1" noResize="1" noEditPoints="1" noAdjustHandles="1" noChangeArrowheads="1" noChangeShapeType="1"/>
              </p:cNvPicPr>
              <p:nvPr/>
            </p:nvPicPr>
            <p:blipFill>
              <a:blip r:embed="rId4"/>
              <a:stretch>
                <a:fillRect/>
              </a:stretch>
            </p:blipFill>
            <p:spPr>
              <a:xfrm>
                <a:off x="4572000"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Dia nagyítása 17">
                <a:extLst>
                  <a:ext uri="{FF2B5EF4-FFF2-40B4-BE49-F238E27FC236}">
                    <a16:creationId xmlns:a16="http://schemas.microsoft.com/office/drawing/2014/main" id="{8EC5B5DE-589E-48FB-B53C-EE41E0CE9B3E}"/>
                  </a:ext>
                </a:extLst>
              </p:cNvPr>
              <p:cNvGraphicFramePr>
                <a:graphicFrameLocks noChangeAspect="1"/>
              </p:cNvGraphicFramePr>
              <p:nvPr>
                <p:extLst>
                  <p:ext uri="{D42A27DB-BD31-4B8C-83A1-F6EECF244321}">
                    <p14:modId xmlns:p14="http://schemas.microsoft.com/office/powerpoint/2010/main" val="993641559"/>
                  </p:ext>
                </p:extLst>
              </p:nvPr>
            </p:nvGraphicFramePr>
            <p:xfrm>
              <a:off x="7561943" y="2571750"/>
              <a:ext cx="3048000" cy="1714500"/>
            </p:xfrm>
            <a:graphic>
              <a:graphicData uri="http://schemas.microsoft.com/office/powerpoint/2016/slidezoom">
                <pslz:sldZm>
                  <pslz:sldZmObj sldId="473" cId="1665952561">
                    <pslz:zmPr id="{F98190E8-46C0-4B08-B344-8D975EE93D7A}"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8" name="Dia nagyítása 17">
                <a:hlinkClick r:id="rId6" action="ppaction://hlinksldjump"/>
                <a:extLst>
                  <a:ext uri="{FF2B5EF4-FFF2-40B4-BE49-F238E27FC236}">
                    <a16:creationId xmlns:a16="http://schemas.microsoft.com/office/drawing/2014/main" id="{8EC5B5DE-589E-48FB-B53C-EE41E0CE9B3E}"/>
                  </a:ext>
                </a:extLst>
              </p:cNvPr>
              <p:cNvPicPr>
                <a:picLocks noGrp="1" noRot="1" noChangeAspect="1" noMove="1" noResize="1" noEditPoints="1" noAdjustHandles="1" noChangeArrowheads="1" noChangeShapeType="1"/>
              </p:cNvPicPr>
              <p:nvPr/>
            </p:nvPicPr>
            <p:blipFill>
              <a:blip r:embed="rId7"/>
              <a:stretch>
                <a:fillRect/>
              </a:stretch>
            </p:blipFill>
            <p:spPr>
              <a:xfrm>
                <a:off x="7561943" y="25717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Dia nagyítása 21">
                <a:extLst>
                  <a:ext uri="{FF2B5EF4-FFF2-40B4-BE49-F238E27FC236}">
                    <a16:creationId xmlns:a16="http://schemas.microsoft.com/office/drawing/2014/main" id="{2FCE32B7-60B0-4853-BDAE-C7BFB88F1765}"/>
                  </a:ext>
                </a:extLst>
              </p:cNvPr>
              <p:cNvGraphicFramePr>
                <a:graphicFrameLocks noChangeAspect="1"/>
              </p:cNvGraphicFramePr>
              <p:nvPr>
                <p:extLst>
                  <p:ext uri="{D42A27DB-BD31-4B8C-83A1-F6EECF244321}">
                    <p14:modId xmlns:p14="http://schemas.microsoft.com/office/powerpoint/2010/main" val="2651968847"/>
                  </p:ext>
                </p:extLst>
              </p:nvPr>
            </p:nvGraphicFramePr>
            <p:xfrm>
              <a:off x="1175657" y="2571750"/>
              <a:ext cx="3048000" cy="1714500"/>
            </p:xfrm>
            <a:graphic>
              <a:graphicData uri="http://schemas.microsoft.com/office/powerpoint/2016/slidezoom">
                <pslz:sldZm>
                  <pslz:sldZmObj sldId="476" cId="880639661">
                    <pslz:zmPr id="{EDEEF01D-FF88-4353-B9B5-AF3EE03084CA}"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2" name="Dia nagyítása 21">
                <a:hlinkClick r:id="rId3" action="ppaction://hlinksldjump"/>
                <a:extLst>
                  <a:ext uri="{FF2B5EF4-FFF2-40B4-BE49-F238E27FC236}">
                    <a16:creationId xmlns:a16="http://schemas.microsoft.com/office/drawing/2014/main" id="{2FCE32B7-60B0-4853-BDAE-C7BFB88F1765}"/>
                  </a:ext>
                </a:extLst>
              </p:cNvPr>
              <p:cNvPicPr>
                <a:picLocks noGrp="1" noRot="1" noChangeAspect="1" noMove="1" noResize="1" noEditPoints="1" noAdjustHandles="1" noChangeArrowheads="1" noChangeShapeType="1"/>
              </p:cNvPicPr>
              <p:nvPr/>
            </p:nvPicPr>
            <p:blipFill>
              <a:blip r:embed="rId4"/>
              <a:stretch>
                <a:fillRect/>
              </a:stretch>
            </p:blipFill>
            <p:spPr>
              <a:xfrm>
                <a:off x="1175657" y="25717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621448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33</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35" name="Kép 34">
            <a:extLst>
              <a:ext uri="{FF2B5EF4-FFF2-40B4-BE49-F238E27FC236}">
                <a16:creationId xmlns:a16="http://schemas.microsoft.com/office/drawing/2014/main" id="{1DC37D20-DD15-4405-92E7-F30DD129ADC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259734" y="1411861"/>
            <a:ext cx="6248400" cy="4419600"/>
          </a:xfrm>
          <a:prstGeom prst="rect">
            <a:avLst/>
          </a:prstGeom>
        </p:spPr>
      </p:pic>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p:spTree>
    <p:extLst>
      <p:ext uri="{BB962C8B-B14F-4D97-AF65-F5344CB8AC3E}">
        <p14:creationId xmlns:p14="http://schemas.microsoft.com/office/powerpoint/2010/main" val="8806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34</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619867" y="422874"/>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REST API mögött van egy kis java program</a:t>
            </a:r>
          </a:p>
        </p:txBody>
      </p:sp>
      <p:cxnSp>
        <p:nvCxnSpPr>
          <p:cNvPr id="37" name="Összekötő: szögletes 36">
            <a:extLst>
              <a:ext uri="{FF2B5EF4-FFF2-40B4-BE49-F238E27FC236}">
                <a16:creationId xmlns:a16="http://schemas.microsoft.com/office/drawing/2014/main" id="{0B421148-CCEF-4122-A0B2-E14F05FA292D}"/>
              </a:ext>
            </a:extLst>
          </p:cNvPr>
          <p:cNvCxnSpPr>
            <a:cxnSpLocks/>
          </p:cNvCxnSpPr>
          <p:nvPr/>
        </p:nvCxnSpPr>
        <p:spPr>
          <a:xfrm rot="10800000">
            <a:off x="4136571" y="2175329"/>
            <a:ext cx="3464464" cy="2324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églalap: szamárfül 39">
            <a:extLst>
              <a:ext uri="{FF2B5EF4-FFF2-40B4-BE49-F238E27FC236}">
                <a16:creationId xmlns:a16="http://schemas.microsoft.com/office/drawing/2014/main" id="{6A37EF20-F850-452F-8E77-F652D88A0010}"/>
              </a:ext>
            </a:extLst>
          </p:cNvPr>
          <p:cNvSpPr/>
          <p:nvPr/>
        </p:nvSpPr>
        <p:spPr>
          <a:xfrm>
            <a:off x="3619867" y="3991429"/>
            <a:ext cx="2708362" cy="1654628"/>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200" dirty="0"/>
              <a:t>Minden REST API rá van </a:t>
            </a:r>
            <a:r>
              <a:rPr lang="hu-HU" sz="1200" dirty="0" err="1"/>
              <a:t>mappelve</a:t>
            </a:r>
            <a:r>
              <a:rPr lang="hu-HU" sz="1200" dirty="0"/>
              <a:t> egy adott metódusra</a:t>
            </a:r>
          </a:p>
        </p:txBody>
      </p:sp>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D7FF58F1-F9A2-405B-8560-6257711479EE}"/>
                  </a:ext>
                </a:extLst>
              </p:cNvPr>
              <p:cNvGraphicFramePr>
                <a:graphicFrameLocks noChangeAspect="1"/>
              </p:cNvGraphicFramePr>
              <p:nvPr>
                <p:extLst>
                  <p:ext uri="{D42A27DB-BD31-4B8C-83A1-F6EECF244321}">
                    <p14:modId xmlns:p14="http://schemas.microsoft.com/office/powerpoint/2010/main" val="2076057964"/>
                  </p:ext>
                </p:extLst>
              </p:nvPr>
            </p:nvGraphicFramePr>
            <p:xfrm>
              <a:off x="267039" y="1426240"/>
              <a:ext cx="7824553" cy="4401310"/>
            </p:xfrm>
            <a:graphic>
              <a:graphicData uri="http://schemas.microsoft.com/office/powerpoint/2016/slidezoom">
                <pslz:sldZm>
                  <pslz:sldZmObj sldId="479" cId="1941821722">
                    <pslz:zmPr id="{15427D72-4D56-4B70-AA96-8F24BF35BDBF}" returnToParent="0" transitionDur="1000">
                      <p166:blipFill xmlns:p166="http://schemas.microsoft.com/office/powerpoint/2016/6/main">
                        <a:blip r:embed="rId3"/>
                        <a:stretch>
                          <a:fillRect/>
                        </a:stretch>
                      </p166:blipFill>
                      <p166:spPr xmlns:p166="http://schemas.microsoft.com/office/powerpoint/2016/6/main">
                        <a:xfrm>
                          <a:off x="0" y="0"/>
                          <a:ext cx="7824553" cy="4401310"/>
                        </a:xfrm>
                        <a:prstGeom prst="rect">
                          <a:avLst/>
                        </a:prstGeom>
                        <a:ln w="3175">
                          <a:solidFill>
                            <a:prstClr val="ltGray"/>
                          </a:solidFill>
                        </a:ln>
                      </p166:spPr>
                    </pslz:zmPr>
                  </pslz:sldZmObj>
                </pslz:sldZm>
              </a:graphicData>
            </a:graphic>
          </p:graphicFrame>
        </mc:Choice>
        <mc:Fallback xmlns="">
          <p:pic>
            <p:nvPicPr>
              <p:cNvPr id="4" name="Dia nagyítása 3">
                <a:hlinkClick r:id="rId4" action="ppaction://hlinksldjump"/>
                <a:extLst>
                  <a:ext uri="{FF2B5EF4-FFF2-40B4-BE49-F238E27FC236}">
                    <a16:creationId xmlns:a16="http://schemas.microsoft.com/office/drawing/2014/main" id="{D7FF58F1-F9A2-405B-8560-6257711479EE}"/>
                  </a:ext>
                </a:extLst>
              </p:cNvPr>
              <p:cNvPicPr>
                <a:picLocks noGrp="1" noRot="1" noChangeAspect="1" noMove="1" noResize="1" noEditPoints="1" noAdjustHandles="1" noChangeArrowheads="1" noChangeShapeType="1"/>
              </p:cNvPicPr>
              <p:nvPr/>
            </p:nvPicPr>
            <p:blipFill>
              <a:blip r:embed="rId5"/>
              <a:stretch>
                <a:fillRect/>
              </a:stretch>
            </p:blipFill>
            <p:spPr>
              <a:xfrm>
                <a:off x="267039" y="1426240"/>
                <a:ext cx="7824553" cy="4401310"/>
              </a:xfrm>
              <a:prstGeom prst="rect">
                <a:avLst/>
              </a:prstGeom>
              <a:ln w="3175">
                <a:solidFill>
                  <a:prstClr val="ltGray"/>
                </a:solidFill>
              </a:ln>
            </p:spPr>
          </p:pic>
        </mc:Fallback>
      </mc:AlternateContent>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4223" y="2602281"/>
            <a:ext cx="301090" cy="397870"/>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solidFill>
            <a:schemeClr val="bg1"/>
          </a:solid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10"/>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11"/>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12"/>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12"/>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Tree>
    <p:extLst>
      <p:ext uri="{BB962C8B-B14F-4D97-AF65-F5344CB8AC3E}">
        <p14:creationId xmlns:p14="http://schemas.microsoft.com/office/powerpoint/2010/main" val="84270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2B2B2B"/>
        </a:solidFill>
        <a:effectLst/>
      </p:bgPr>
    </p:bg>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BC6B754D-C903-42A2-AD71-C06512955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654" y="-278546"/>
            <a:ext cx="10480693" cy="7415090"/>
          </a:xfrm>
          <a:prstGeom prst="rect">
            <a:avLst/>
          </a:prstGeom>
        </p:spPr>
      </p:pic>
    </p:spTree>
    <p:extLst>
      <p:ext uri="{BB962C8B-B14F-4D97-AF65-F5344CB8AC3E}">
        <p14:creationId xmlns:p14="http://schemas.microsoft.com/office/powerpoint/2010/main" val="1941821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36</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16" y="2737561"/>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12" name="Téglalap 11">
            <a:extLst>
              <a:ext uri="{FF2B5EF4-FFF2-40B4-BE49-F238E27FC236}">
                <a16:creationId xmlns:a16="http://schemas.microsoft.com/office/drawing/2014/main" id="{1C1A85E5-77D7-4EF8-8FC2-71D9F5304846}"/>
              </a:ext>
            </a:extLst>
          </p:cNvPr>
          <p:cNvSpPr/>
          <p:nvPr/>
        </p:nvSpPr>
        <p:spPr>
          <a:xfrm>
            <a:off x="7358745" y="327370"/>
            <a:ext cx="4285143" cy="5498640"/>
          </a:xfrm>
          <a:prstGeom prst="rect">
            <a:avLst/>
          </a:prstGeom>
          <a:noFill/>
          <a:ln>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 helye 14">
            <a:extLst>
              <a:ext uri="{FF2B5EF4-FFF2-40B4-BE49-F238E27FC236}">
                <a16:creationId xmlns:a16="http://schemas.microsoft.com/office/drawing/2014/main" id="{E37E9A0C-4BA6-4E69-8914-935C31A46E0A}"/>
              </a:ext>
            </a:extLst>
          </p:cNvPr>
          <p:cNvSpPr txBox="1">
            <a:spLocks/>
          </p:cNvSpPr>
          <p:nvPr/>
        </p:nvSpPr>
        <p:spPr>
          <a:xfrm>
            <a:off x="7727507" y="3000151"/>
            <a:ext cx="3907580" cy="264590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5"/>
              </a:rPr>
              <a:t>http://localhost/cpu/BaseTest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6"/>
              </a:rPr>
              <a:t>http://localhost/cpu/Test2{param}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7"/>
              </a:rPr>
              <a:t>http://localhost/io/BaseTest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8"/>
              </a:rPr>
              <a:t>http://localhost/io/Test1{param}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http://localhost/network/BaseTest</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1400" dirty="0">
                <a:solidFill>
                  <a:schemeClr val="tx1"/>
                </a:solidFill>
                <a:latin typeface="Calibri Light" panose="020F0302020204030204" pitchFamily="34" charset="0"/>
                <a:cs typeface="Calibri Light" panose="020F0302020204030204" pitchFamily="34" charset="0"/>
                <a:hlinkClick r:id="rId9"/>
              </a:rPr>
              <a:t>http://localhost/network/{param}</a:t>
            </a:r>
            <a:endParaRPr lang="hu-HU" sz="1400"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sz="1400" dirty="0">
              <a:solidFill>
                <a:schemeClr val="tx1"/>
              </a:solidFill>
              <a:latin typeface="Calibri Light" panose="020F0302020204030204" pitchFamily="34" charset="0"/>
              <a:cs typeface="Calibri Light" panose="020F0302020204030204" pitchFamily="34" charset="0"/>
            </a:endParaRPr>
          </a:p>
        </p:txBody>
      </p:sp>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73" y="2119583"/>
            <a:ext cx="2857500" cy="2857500"/>
          </a:xfrm>
          <a:prstGeom prst="rect">
            <a:avLst/>
          </a:prstGeom>
        </p:spPr>
      </p:pic>
      <p:pic>
        <p:nvPicPr>
          <p:cNvPr id="16" name="Kép 15">
            <a:extLst>
              <a:ext uri="{FF2B5EF4-FFF2-40B4-BE49-F238E27FC236}">
                <a16:creationId xmlns:a16="http://schemas.microsoft.com/office/drawing/2014/main" id="{A6BBEC93-BFED-4388-80BA-D95F4905E9E9}"/>
              </a:ext>
            </a:extLst>
          </p:cNvPr>
          <p:cNvPicPr>
            <a:picLocks noChangeAspect="1"/>
          </p:cNvPicPr>
          <p:nvPr/>
        </p:nvPicPr>
        <p:blipFill>
          <a:blip r:embed="rId13"/>
          <a:stretch>
            <a:fillRect/>
          </a:stretch>
        </p:blipFill>
        <p:spPr>
          <a:xfrm>
            <a:off x="6366872" y="2516120"/>
            <a:ext cx="400050" cy="476250"/>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1143679" y="4795724"/>
            <a:ext cx="2815750" cy="1793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Előnye, hogy jól </a:t>
            </a:r>
            <a:r>
              <a:rPr lang="hu-HU" dirty="0" err="1">
                <a:solidFill>
                  <a:schemeClr val="tx1"/>
                </a:solidFill>
                <a:latin typeface="Calibri Light" panose="020F0302020204030204" pitchFamily="34" charset="0"/>
                <a:cs typeface="Calibri Light" panose="020F0302020204030204" pitchFamily="34" charset="0"/>
              </a:rPr>
              <a:t>paremérezhető</a:t>
            </a:r>
            <a:r>
              <a:rPr lang="hu-HU" dirty="0">
                <a:solidFill>
                  <a:schemeClr val="tx1"/>
                </a:solidFill>
                <a:latin typeface="Calibri Light" panose="020F0302020204030204" pitchFamily="34" charset="0"/>
                <a:cs typeface="Calibri Light" panose="020F0302020204030204" pitchFamily="34" charset="0"/>
              </a:rPr>
              <a:t> a terhelés eloszlása és REST API által visszaadott üzeneteket is el tudjuk tárolni.</a:t>
            </a:r>
          </a:p>
        </p:txBody>
      </p:sp>
      <p:grpSp>
        <p:nvGrpSpPr>
          <p:cNvPr id="2" name="Csoportba foglalás 1">
            <a:extLst>
              <a:ext uri="{FF2B5EF4-FFF2-40B4-BE49-F238E27FC236}">
                <a16:creationId xmlns:a16="http://schemas.microsoft.com/office/drawing/2014/main" id="{18BF9AFC-A2D6-4BE3-BCB4-2C70AB21686B}"/>
              </a:ext>
            </a:extLst>
          </p:cNvPr>
          <p:cNvGrpSpPr/>
          <p:nvPr/>
        </p:nvGrpSpPr>
        <p:grpSpPr>
          <a:xfrm>
            <a:off x="3841326" y="3066423"/>
            <a:ext cx="1982003" cy="812970"/>
            <a:chOff x="3841326" y="3066423"/>
            <a:chExt cx="1982003" cy="812970"/>
          </a:xfrm>
        </p:grpSpPr>
        <p:sp>
          <p:nvSpPr>
            <p:cNvPr id="24" name="Szöveg helye 14">
              <a:extLst>
                <a:ext uri="{FF2B5EF4-FFF2-40B4-BE49-F238E27FC236}">
                  <a16:creationId xmlns:a16="http://schemas.microsoft.com/office/drawing/2014/main" id="{C43CCA9B-72E2-4552-B58F-1AF0A5289D8D}"/>
                </a:ext>
              </a:extLst>
            </p:cNvPr>
            <p:cNvSpPr txBox="1">
              <a:spLocks/>
            </p:cNvSpPr>
            <p:nvPr/>
          </p:nvSpPr>
          <p:spPr>
            <a:xfrm>
              <a:off x="4226044" y="3246428"/>
              <a:ext cx="1434184"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HTTP GET 1.1</a:t>
              </a:r>
            </a:p>
            <a:p>
              <a:pPr algn="l"/>
              <a:r>
                <a:rPr lang="hu-HU" dirty="0" err="1">
                  <a:latin typeface="Calibri Light" panose="020F0302020204030204" pitchFamily="34" charset="0"/>
                  <a:cs typeface="Calibri Light" panose="020F0302020204030204" pitchFamily="34" charset="0"/>
                </a:rPr>
                <a:t>paramCPU</a:t>
              </a:r>
              <a:r>
                <a:rPr lang="hu-HU" dirty="0">
                  <a:latin typeface="Calibri Light" panose="020F0302020204030204" pitchFamily="34" charset="0"/>
                  <a:cs typeface="Calibri Light" panose="020F0302020204030204" pitchFamily="34" charset="0"/>
                </a:rPr>
                <a:t> = 20</a:t>
              </a:r>
              <a:endParaRPr lang="en-GB" dirty="0">
                <a:latin typeface="Calibri Light" panose="020F0302020204030204" pitchFamily="34" charset="0"/>
                <a:cs typeface="Calibri Light" panose="020F0302020204030204" pitchFamily="34" charset="0"/>
              </a:endParaRPr>
            </a:p>
          </p:txBody>
        </p:sp>
        <p:sp>
          <p:nvSpPr>
            <p:cNvPr id="25" name="Szöveg helye 14">
              <a:extLst>
                <a:ext uri="{FF2B5EF4-FFF2-40B4-BE49-F238E27FC236}">
                  <a16:creationId xmlns:a16="http://schemas.microsoft.com/office/drawing/2014/main" id="{A51D97BD-2EBA-4137-985D-F92B2F593CB5}"/>
                </a:ext>
              </a:extLst>
            </p:cNvPr>
            <p:cNvSpPr txBox="1">
              <a:spLocks/>
            </p:cNvSpPr>
            <p:nvPr/>
          </p:nvSpPr>
          <p:spPr>
            <a:xfrm>
              <a:off x="5387097" y="3077311"/>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26" name="Szöveg helye 14">
              <a:extLst>
                <a:ext uri="{FF2B5EF4-FFF2-40B4-BE49-F238E27FC236}">
                  <a16:creationId xmlns:a16="http://schemas.microsoft.com/office/drawing/2014/main" id="{C0B92493-BDD0-43A9-8FAF-584068AB7C76}"/>
                </a:ext>
              </a:extLst>
            </p:cNvPr>
            <p:cNvSpPr txBox="1">
              <a:spLocks/>
            </p:cNvSpPr>
            <p:nvPr/>
          </p:nvSpPr>
          <p:spPr>
            <a:xfrm>
              <a:off x="3841326" y="3066423"/>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grpSp>
        <p:nvGrpSpPr>
          <p:cNvPr id="5" name="Csoportba foglalás 4">
            <a:extLst>
              <a:ext uri="{FF2B5EF4-FFF2-40B4-BE49-F238E27FC236}">
                <a16:creationId xmlns:a16="http://schemas.microsoft.com/office/drawing/2014/main" id="{D395862B-5847-44F4-9F4C-3279BD5D54C3}"/>
              </a:ext>
            </a:extLst>
          </p:cNvPr>
          <p:cNvGrpSpPr/>
          <p:nvPr/>
        </p:nvGrpSpPr>
        <p:grpSpPr>
          <a:xfrm>
            <a:off x="3830439" y="5145596"/>
            <a:ext cx="2499077" cy="807522"/>
            <a:chOff x="3830439" y="5145596"/>
            <a:chExt cx="2499077" cy="807522"/>
          </a:xfrm>
        </p:grpSpPr>
        <p:sp>
          <p:nvSpPr>
            <p:cNvPr id="29" name="Szöveg helye 14">
              <a:extLst>
                <a:ext uri="{FF2B5EF4-FFF2-40B4-BE49-F238E27FC236}">
                  <a16:creationId xmlns:a16="http://schemas.microsoft.com/office/drawing/2014/main" id="{0BEDDF20-38DA-4DBB-A714-27274BB26010}"/>
                </a:ext>
              </a:extLst>
            </p:cNvPr>
            <p:cNvSpPr txBox="1">
              <a:spLocks/>
            </p:cNvSpPr>
            <p:nvPr/>
          </p:nvSpPr>
          <p:spPr>
            <a:xfrm>
              <a:off x="4215157" y="5325601"/>
              <a:ext cx="1818798" cy="60381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hu-HU" dirty="0">
                  <a:latin typeface="Calibri Light" panose="020F0302020204030204" pitchFamily="34" charset="0"/>
                  <a:cs typeface="Calibri Light" panose="020F0302020204030204" pitchFamily="34" charset="0"/>
                </a:rPr>
                <a:t>{"waitTime":29,"name":"Fibonnaci </a:t>
              </a:r>
              <a:r>
                <a:rPr lang="hu-HU" dirty="0" err="1">
                  <a:latin typeface="Calibri Light" panose="020F0302020204030204" pitchFamily="34" charset="0"/>
                  <a:cs typeface="Calibri Light" panose="020F0302020204030204" pitchFamily="34" charset="0"/>
                </a:rPr>
                <a:t>elapsed</a:t>
              </a:r>
              <a:r>
                <a:rPr lang="hu-HU" dirty="0">
                  <a:latin typeface="Calibri Light" panose="020F0302020204030204" pitchFamily="34" charset="0"/>
                  <a:cs typeface="Calibri Light" panose="020F0302020204030204" pitchFamily="34" charset="0"/>
                </a:rPr>
                <a:t> </a:t>
              </a:r>
              <a:r>
                <a:rPr lang="hu-HU" dirty="0" err="1">
                  <a:latin typeface="Calibri Light" panose="020F0302020204030204" pitchFamily="34" charset="0"/>
                  <a:cs typeface="Calibri Light" panose="020F0302020204030204" pitchFamily="34" charset="0"/>
                </a:rPr>
                <a:t>time</a:t>
              </a:r>
              <a:r>
                <a:rPr lang="hu-HU" dirty="0">
                  <a:latin typeface="Calibri Light" panose="020F0302020204030204" pitchFamily="34" charset="0"/>
                  <a:cs typeface="Calibri Light" panose="020F0302020204030204" pitchFamily="34" charset="0"/>
                </a:rPr>
                <a:t> 2972"}*</a:t>
              </a:r>
              <a:endParaRPr lang="en-GB" dirty="0">
                <a:latin typeface="Calibri Light" panose="020F0302020204030204" pitchFamily="34" charset="0"/>
                <a:cs typeface="Calibri Light" panose="020F0302020204030204" pitchFamily="34" charset="0"/>
              </a:endParaRPr>
            </a:p>
          </p:txBody>
        </p:sp>
        <p:sp>
          <p:nvSpPr>
            <p:cNvPr id="32" name="Szöveg helye 14">
              <a:extLst>
                <a:ext uri="{FF2B5EF4-FFF2-40B4-BE49-F238E27FC236}">
                  <a16:creationId xmlns:a16="http://schemas.microsoft.com/office/drawing/2014/main" id="{9122599F-563A-4379-823B-2913204E25A7}"/>
                </a:ext>
              </a:extLst>
            </p:cNvPr>
            <p:cNvSpPr txBox="1">
              <a:spLocks/>
            </p:cNvSpPr>
            <p:nvPr/>
          </p:nvSpPr>
          <p:spPr>
            <a:xfrm>
              <a:off x="3830439" y="514559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sp>
          <p:nvSpPr>
            <p:cNvPr id="33" name="Szöveg helye 14">
              <a:extLst>
                <a:ext uri="{FF2B5EF4-FFF2-40B4-BE49-F238E27FC236}">
                  <a16:creationId xmlns:a16="http://schemas.microsoft.com/office/drawing/2014/main" id="{CA8C0581-0FD4-4DCE-8892-28B7A20A7465}"/>
                </a:ext>
              </a:extLst>
            </p:cNvPr>
            <p:cNvSpPr txBox="1">
              <a:spLocks/>
            </p:cNvSpPr>
            <p:nvPr/>
          </p:nvSpPr>
          <p:spPr>
            <a:xfrm>
              <a:off x="5893284" y="5151036"/>
              <a:ext cx="436232" cy="80208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5400" dirty="0">
                  <a:solidFill>
                    <a:schemeClr val="tx1"/>
                  </a:solidFill>
                  <a:latin typeface="Calibri Light" panose="020F0302020204030204" pitchFamily="34" charset="0"/>
                  <a:cs typeface="Calibri Light" panose="020F0302020204030204" pitchFamily="34" charset="0"/>
                </a:rPr>
                <a:t>}</a:t>
              </a:r>
              <a:endParaRPr lang="en-GB" sz="5400" dirty="0">
                <a:solidFill>
                  <a:schemeClr val="tx1"/>
                </a:solidFill>
                <a:latin typeface="Calibri Light" panose="020F0302020204030204" pitchFamily="34" charset="0"/>
                <a:cs typeface="Calibri Light" panose="020F0302020204030204" pitchFamily="34" charset="0"/>
              </a:endParaRPr>
            </a:p>
          </p:txBody>
        </p:sp>
      </p:grpSp>
      <p:pic>
        <p:nvPicPr>
          <p:cNvPr id="34" name="Kép 33">
            <a:extLst>
              <a:ext uri="{FF2B5EF4-FFF2-40B4-BE49-F238E27FC236}">
                <a16:creationId xmlns:a16="http://schemas.microsoft.com/office/drawing/2014/main" id="{6DD00D9F-6371-420B-BAD5-652F202C57F3}"/>
              </a:ext>
            </a:extLst>
          </p:cNvPr>
          <p:cNvPicPr>
            <a:picLocks noChangeAspect="1"/>
          </p:cNvPicPr>
          <p:nvPr/>
        </p:nvPicPr>
        <p:blipFill>
          <a:blip r:embed="rId13"/>
          <a:stretch>
            <a:fillRect/>
          </a:stretch>
        </p:blipFill>
        <p:spPr>
          <a:xfrm>
            <a:off x="3762597" y="3972486"/>
            <a:ext cx="400050" cy="476250"/>
          </a:xfrm>
          <a:prstGeom prst="rect">
            <a:avLst/>
          </a:prstGeom>
        </p:spPr>
      </p:pic>
      <p:pic>
        <p:nvPicPr>
          <p:cNvPr id="7" name="Kép 6">
            <a:extLst>
              <a:ext uri="{FF2B5EF4-FFF2-40B4-BE49-F238E27FC236}">
                <a16:creationId xmlns:a16="http://schemas.microsoft.com/office/drawing/2014/main" id="{EF2CEF4F-3082-4C77-AB23-B0F2BED95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8648" y="2765727"/>
            <a:ext cx="575423" cy="575423"/>
          </a:xfrm>
          <a:prstGeom prst="rect">
            <a:avLst/>
          </a:prstGeom>
        </p:spPr>
      </p:pic>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4404833" y="4192112"/>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Duplán be van biztosítva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response</a:t>
            </a:r>
            <a:r>
              <a:rPr lang="hu-HU" dirty="0">
                <a:solidFill>
                  <a:schemeClr val="tx1"/>
                </a:solidFill>
                <a:latin typeface="Calibri Light" panose="020F0302020204030204" pitchFamily="34" charset="0"/>
                <a:cs typeface="Calibri Light" panose="020F0302020204030204" pitchFamily="34" charset="0"/>
              </a:rPr>
              <a:t> is tárolja az adatokat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is tárolja az adatokat</a:t>
            </a:r>
          </a:p>
        </p:txBody>
      </p:sp>
    </p:spTree>
    <p:extLst>
      <p:ext uri="{BB962C8B-B14F-4D97-AF65-F5344CB8AC3E}">
        <p14:creationId xmlns:p14="http://schemas.microsoft.com/office/powerpoint/2010/main" val="340040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00039 -0.0044 L 0.18255 -0.0044 L 0.18255 -0.1544 L 0.28841 -0.1544 " pathEditMode="relative" ptsTypes="AAAA">
                                      <p:cBhvr>
                                        <p:cTn id="13" dur="1100" fill="hold"/>
                                        <p:tgtEl>
                                          <p:spTgt spid="34"/>
                                        </p:tgtEl>
                                        <p:attrNameLst>
                                          <p:attrName>ppt_x</p:attrName>
                                          <p:attrName>ppt_y</p:attrName>
                                        </p:attrNameLst>
                                      </p:cBhvr>
                                    </p:animMotion>
                                  </p:childTnLst>
                                </p:cTn>
                              </p:par>
                            </p:childTnLst>
                          </p:cTn>
                        </p:par>
                        <p:par>
                          <p:cTn id="14" fill="hold">
                            <p:stCondLst>
                              <p:cond delay="2100"/>
                            </p:stCondLst>
                            <p:childTnLst>
                              <p:par>
                                <p:cTn id="15" presetID="26" presetClass="emph" presetSubtype="0" fill="hold" nodeType="afterEffect">
                                  <p:stCondLst>
                                    <p:cond delay="0"/>
                                  </p:stCondLst>
                                  <p:childTnLst>
                                    <p:animEffect transition="out" filter="fade">
                                      <p:cBhvr>
                                        <p:cTn id="16" dur="500" tmFilter="0, 0; .2, .5; .8, .5; 1, 0"/>
                                        <p:tgtEl>
                                          <p:spTgt spid="34"/>
                                        </p:tgtEl>
                                      </p:cBhvr>
                                    </p:animEffect>
                                    <p:animScale>
                                      <p:cBhvr>
                                        <p:cTn id="17" dur="250" autoRev="1" fill="hold"/>
                                        <p:tgtEl>
                                          <p:spTgt spid="34"/>
                                        </p:tgtEl>
                                      </p:cBhvr>
                                      <p:by x="105000" y="105000"/>
                                    </p:animScale>
                                  </p:childTnLst>
                                </p:cTn>
                              </p:par>
                            </p:childTnLst>
                          </p:cTn>
                        </p:par>
                        <p:par>
                          <p:cTn id="18" fill="hold">
                            <p:stCondLst>
                              <p:cond delay="2600"/>
                            </p:stCondLst>
                            <p:childTnLst>
                              <p:par>
                                <p:cTn id="19" presetID="1" presetClass="exit" presetSubtype="0" fill="hold" nodeType="after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par>
                          <p:cTn id="21" fill="hold">
                            <p:stCondLst>
                              <p:cond delay="26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3100"/>
                            </p:stCondLst>
                            <p:childTnLst>
                              <p:par>
                                <p:cTn id="25" presetID="1" presetClass="exit" presetSubtype="0" fill="hold" nodeType="afterEffect">
                                  <p:stCondLst>
                                    <p:cond delay="1500"/>
                                  </p:stCondLst>
                                  <p:childTnLst>
                                    <p:set>
                                      <p:cBhvr>
                                        <p:cTn id="26" dur="1" fill="hold">
                                          <p:stCondLst>
                                            <p:cond delay="0"/>
                                          </p:stCondLst>
                                        </p:cTn>
                                        <p:tgtEl>
                                          <p:spTgt spid="7"/>
                                        </p:tgtEl>
                                        <p:attrNameLst>
                                          <p:attrName>style.visibility</p:attrName>
                                        </p:attrNameLst>
                                      </p:cBhvr>
                                      <p:to>
                                        <p:strVal val="hidden"/>
                                      </p:to>
                                    </p:set>
                                  </p:childTnLst>
                                </p:cTn>
                              </p:par>
                            </p:childTnLst>
                          </p:cTn>
                        </p:par>
                        <p:par>
                          <p:cTn id="27" fill="hold">
                            <p:stCondLst>
                              <p:cond delay="4600"/>
                            </p:stCondLst>
                            <p:childTnLst>
                              <p:par>
                                <p:cTn id="28" presetID="1" presetClass="entr" presetSubtype="0" fill="hold"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100"/>
                            </p:stCondLst>
                            <p:childTnLst>
                              <p:par>
                                <p:cTn id="31" presetID="0" presetClass="path" presetSubtype="0" accel="50000" decel="50000" fill="hold" nodeType="afterEffect">
                                  <p:stCondLst>
                                    <p:cond delay="0"/>
                                  </p:stCondLst>
                                  <p:childTnLst>
                                    <p:animMotion origin="layout" path="M -0.19752 0.21019 L -0.05364 0.21204 C -0.05364 0.15972 -0.05443 0.10648 -0.05429 0.05556 L 0.06979 0.05671 L 0.06979 0.05741 " pathEditMode="relative" rAng="0" ptsTypes="AAAAA">
                                      <p:cBhvr>
                                        <p:cTn id="32" dur="1000" spd="-100000" fill="hold"/>
                                        <p:tgtEl>
                                          <p:spTgt spid="16"/>
                                        </p:tgtEl>
                                        <p:attrNameLst>
                                          <p:attrName>ppt_x</p:attrName>
                                          <p:attrName>ppt_y</p:attrName>
                                        </p:attrNameLst>
                                      </p:cBhvr>
                                      <p:rCtr x="13359" y="-7639"/>
                                    </p:animMotion>
                                  </p:childTnLst>
                                </p:cTn>
                              </p:par>
                            </p:childTnLst>
                          </p:cTn>
                        </p:par>
                        <p:par>
                          <p:cTn id="33" fill="hold">
                            <p:stCondLst>
                              <p:cond delay="6100"/>
                            </p:stCondLst>
                            <p:childTnLst>
                              <p:par>
                                <p:cTn id="34" presetID="26" presetClass="emph" presetSubtype="0" fill="hold" nodeType="afterEffect">
                                  <p:stCondLst>
                                    <p:cond delay="0"/>
                                  </p:stCondLst>
                                  <p:childTnLst>
                                    <p:animEffect transition="out" filter="fade">
                                      <p:cBhvr>
                                        <p:cTn id="35" dur="500" tmFilter="0, 0; .2, .5; .8, .5; 1, 0"/>
                                        <p:tgtEl>
                                          <p:spTgt spid="34"/>
                                        </p:tgtEl>
                                      </p:cBhvr>
                                    </p:animEffect>
                                    <p:animScale>
                                      <p:cBhvr>
                                        <p:cTn id="36" dur="250" autoRev="1" fill="hold"/>
                                        <p:tgtEl>
                                          <p:spTgt spid="34"/>
                                        </p:tgtEl>
                                      </p:cBhvr>
                                      <p:by x="105000" y="105000"/>
                                    </p:animScale>
                                  </p:childTnLst>
                                </p:cTn>
                              </p:par>
                            </p:childTnLst>
                          </p:cTn>
                        </p:par>
                        <p:par>
                          <p:cTn id="37" fill="hold">
                            <p:stCondLst>
                              <p:cond delay="6600"/>
                            </p:stCondLst>
                            <p:childTnLst>
                              <p:par>
                                <p:cTn id="38" presetID="1" presetClass="exit" presetSubtype="0" fill="hold" nodeType="after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par>
                          <p:cTn id="40" fill="hold">
                            <p:stCondLst>
                              <p:cond delay="6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7100"/>
                            </p:stCondLst>
                            <p:childTnLst>
                              <p:par>
                                <p:cTn id="45" presetID="10" presetClass="entr" presetSubtype="0" fill="hold" grpId="0" nodeType="after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6" name="Dia nagyítása 5">
                <a:extLst>
                  <a:ext uri="{FF2B5EF4-FFF2-40B4-BE49-F238E27FC236}">
                    <a16:creationId xmlns:a16="http://schemas.microsoft.com/office/drawing/2014/main" id="{DCAA450B-878E-48B9-9735-326D465E2BD9}"/>
                  </a:ext>
                </a:extLst>
              </p:cNvPr>
              <p:cNvGraphicFramePr>
                <a:graphicFrameLocks noChangeAspect="1"/>
              </p:cNvGraphicFramePr>
              <p:nvPr>
                <p:extLst>
                  <p:ext uri="{D42A27DB-BD31-4B8C-83A1-F6EECF244321}">
                    <p14:modId xmlns:p14="http://schemas.microsoft.com/office/powerpoint/2010/main" val="2032678729"/>
                  </p:ext>
                </p:extLst>
              </p:nvPr>
            </p:nvGraphicFramePr>
            <p:xfrm>
              <a:off x="409776" y="2571750"/>
              <a:ext cx="3048000" cy="1714500"/>
            </p:xfrm>
            <a:graphic>
              <a:graphicData uri="http://schemas.microsoft.com/office/powerpoint/2016/slidezoom">
                <pslz:sldZm>
                  <pslz:sldZmObj sldId="481" cId="2134497093">
                    <pslz:zmPr id="{E3688BDE-F92D-41E7-BD53-C463F7F8AA3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6" name="Dia nagyítása 5">
                <a:hlinkClick r:id="rId9" action="ppaction://hlinksldjump"/>
                <a:extLst>
                  <a:ext uri="{FF2B5EF4-FFF2-40B4-BE49-F238E27FC236}">
                    <a16:creationId xmlns:a16="http://schemas.microsoft.com/office/drawing/2014/main" id="{DCAA450B-878E-48B9-9735-326D465E2BD9}"/>
                  </a:ext>
                </a:extLst>
              </p:cNvPr>
              <p:cNvPicPr>
                <a:picLocks noGrp="1" noRot="1" noChangeAspect="1" noMove="1" noResize="1" noEditPoints="1" noAdjustHandles="1" noChangeArrowheads="1" noChangeShapeType="1"/>
              </p:cNvPicPr>
              <p:nvPr/>
            </p:nvPicPr>
            <p:blipFill>
              <a:blip r:embed="rId10"/>
              <a:stretch>
                <a:fillRect/>
              </a:stretch>
            </p:blipFill>
            <p:spPr>
              <a:xfrm>
                <a:off x="409776" y="2571750"/>
                <a:ext cx="3048000" cy="1714500"/>
              </a:xfrm>
              <a:prstGeom prst="rect">
                <a:avLst/>
              </a:prstGeom>
              <a:ln w="3175">
                <a:solidFill>
                  <a:prstClr val="ltGray"/>
                </a:solidFill>
              </a:ln>
            </p:spPr>
          </p:pic>
        </mc:Fallback>
      </mc:AlternateContent>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201002" y="2542271"/>
            <a:ext cx="4409598" cy="2991425"/>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tesztek szisztematikusan le vannak tárolva a </a:t>
            </a:r>
            <a:r>
              <a:rPr lang="hu-HU" dirty="0" err="1">
                <a:solidFill>
                  <a:schemeClr val="tx1"/>
                </a:solidFill>
                <a:latin typeface="Calibri Light" panose="020F0302020204030204" pitchFamily="34" charset="0"/>
                <a:cs typeface="Calibri Light" panose="020F0302020204030204" pitchFamily="34" charset="0"/>
              </a:rPr>
              <a:t>github</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repositoryban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Minden típusú terheléshez tartozik egy különálló teszt ami csak az adott REST API-</a:t>
            </a:r>
            <a:r>
              <a:rPr lang="hu-HU" dirty="0" err="1">
                <a:solidFill>
                  <a:schemeClr val="tx1"/>
                </a:solidFill>
                <a:latin typeface="Calibri Light" panose="020F0302020204030204" pitchFamily="34" charset="0"/>
                <a:cs typeface="Calibri Light" panose="020F0302020204030204" pitchFamily="34" charset="0"/>
              </a:rPr>
              <a:t>ra</a:t>
            </a:r>
            <a:r>
              <a:rPr lang="hu-HU" dirty="0">
                <a:solidFill>
                  <a:schemeClr val="tx1"/>
                </a:solidFill>
                <a:latin typeface="Calibri Light" panose="020F0302020204030204" pitchFamily="34" charset="0"/>
                <a:cs typeface="Calibri Light" panose="020F0302020204030204" pitchFamily="34" charset="0"/>
              </a:rPr>
              <a:t> küld kéréseket az előre megadott formátumban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Terheléses tesztek (nagy </a:t>
            </a:r>
            <a:r>
              <a:rPr lang="hu-HU" dirty="0" err="1">
                <a:solidFill>
                  <a:schemeClr val="tx1"/>
                </a:solidFill>
                <a:latin typeface="Calibri Light" panose="020F0302020204030204" pitchFamily="34" charset="0"/>
                <a:cs typeface="Calibri Light" panose="020F0302020204030204" pitchFamily="34" charset="0"/>
              </a:rPr>
              <a:t>vonalkban</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CPU intenzív , IO intenzív, NETWORK intenzív, illetve ezek permutációi (CPU és IO, CPU és NETWORK, </a:t>
            </a:r>
            <a:r>
              <a:rPr lang="hu-HU" dirty="0" err="1">
                <a:solidFill>
                  <a:schemeClr val="tx1"/>
                </a:solidFill>
                <a:latin typeface="Calibri Light" panose="020F0302020204030204" pitchFamily="34" charset="0"/>
                <a:cs typeface="Calibri Light" panose="020F0302020204030204" pitchFamily="34" charset="0"/>
              </a:rPr>
              <a:t>etc</a:t>
            </a:r>
            <a:r>
              <a:rPr lang="hu-HU" dirty="0">
                <a:solidFill>
                  <a:schemeClr val="tx1"/>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5193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látható&#10;&#10;Automatikusan generált leírás">
            <a:extLst>
              <a:ext uri="{FF2B5EF4-FFF2-40B4-BE49-F238E27FC236}">
                <a16:creationId xmlns:a16="http://schemas.microsoft.com/office/drawing/2014/main" id="{6A1A02F2-5203-4D95-909F-E16C5F385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340"/>
            <a:ext cx="13411200" cy="7078679"/>
          </a:xfrm>
          <a:prstGeom prst="rect">
            <a:avLst/>
          </a:prstGeom>
        </p:spPr>
      </p:pic>
    </p:spTree>
    <p:extLst>
      <p:ext uri="{BB962C8B-B14F-4D97-AF65-F5344CB8AC3E}">
        <p14:creationId xmlns:p14="http://schemas.microsoft.com/office/powerpoint/2010/main" val="2134497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39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mc:AlternateContent xmlns:mc="http://schemas.openxmlformats.org/markup-compatibility/2006" xmlns:pslz="http://schemas.microsoft.com/office/powerpoint/2016/slidezoom">
        <mc:Choice Requires="pslz">
          <p:graphicFrame>
            <p:nvGraphicFramePr>
              <p:cNvPr id="4" name="Dia nagyítása 3">
                <a:extLst>
                  <a:ext uri="{FF2B5EF4-FFF2-40B4-BE49-F238E27FC236}">
                    <a16:creationId xmlns:a16="http://schemas.microsoft.com/office/drawing/2014/main" id="{F4E9E9B3-879B-4201-996F-A71F17F0F39B}"/>
                  </a:ext>
                </a:extLst>
              </p:cNvPr>
              <p:cNvGraphicFramePr>
                <a:graphicFrameLocks noChangeAspect="1"/>
              </p:cNvGraphicFramePr>
              <p:nvPr>
                <p:extLst>
                  <p:ext uri="{D42A27DB-BD31-4B8C-83A1-F6EECF244321}">
                    <p14:modId xmlns:p14="http://schemas.microsoft.com/office/powerpoint/2010/main" val="1675589343"/>
                  </p:ext>
                </p:extLst>
              </p:nvPr>
            </p:nvGraphicFramePr>
            <p:xfrm>
              <a:off x="469220" y="2746220"/>
              <a:ext cx="3048000" cy="1714500"/>
            </p:xfrm>
            <a:graphic>
              <a:graphicData uri="http://schemas.microsoft.com/office/powerpoint/2016/slidezoom">
                <pslz:sldZm>
                  <pslz:sldZmObj sldId="484" cId="2008349428">
                    <pslz:zmPr id="{528783B4-4E23-4805-A13F-B7430B214CE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Dia nagyítása 3">
                <a:hlinkClick r:id="rId9" action="ppaction://hlinksldjump"/>
                <a:extLst>
                  <a:ext uri="{FF2B5EF4-FFF2-40B4-BE49-F238E27FC236}">
                    <a16:creationId xmlns:a16="http://schemas.microsoft.com/office/drawing/2014/main" id="{F4E9E9B3-879B-4201-996F-A71F17F0F39B}"/>
                  </a:ext>
                </a:extLst>
              </p:cNvPr>
              <p:cNvPicPr>
                <a:picLocks noGrp="1" noRot="1" noChangeAspect="1" noMove="1" noResize="1" noEditPoints="1" noAdjustHandles="1" noChangeArrowheads="1" noChangeShapeType="1"/>
              </p:cNvPicPr>
              <p:nvPr/>
            </p:nvPicPr>
            <p:blipFill>
              <a:blip r:embed="rId10"/>
              <a:stretch>
                <a:fillRect/>
              </a:stretch>
            </p:blipFill>
            <p:spPr>
              <a:xfrm>
                <a:off x="469220"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Dia nagyítása 6">
                <a:extLst>
                  <a:ext uri="{FF2B5EF4-FFF2-40B4-BE49-F238E27FC236}">
                    <a16:creationId xmlns:a16="http://schemas.microsoft.com/office/drawing/2014/main" id="{BAF312CD-8AAA-49BA-8182-8B07F211D4B1}"/>
                  </a:ext>
                </a:extLst>
              </p:cNvPr>
              <p:cNvGraphicFramePr>
                <a:graphicFrameLocks noChangeAspect="1"/>
              </p:cNvGraphicFramePr>
              <p:nvPr>
                <p:extLst>
                  <p:ext uri="{D42A27DB-BD31-4B8C-83A1-F6EECF244321}">
                    <p14:modId xmlns:p14="http://schemas.microsoft.com/office/powerpoint/2010/main" val="3865877830"/>
                  </p:ext>
                </p:extLst>
              </p:nvPr>
            </p:nvGraphicFramePr>
            <p:xfrm>
              <a:off x="3849598" y="2746220"/>
              <a:ext cx="3048000" cy="1714500"/>
            </p:xfrm>
            <a:graphic>
              <a:graphicData uri="http://schemas.microsoft.com/office/powerpoint/2016/slidezoom">
                <pslz:sldZm>
                  <pslz:sldZmObj sldId="485" cId="3184800205">
                    <pslz:zmPr id="{EB5B235C-3847-49E6-8531-B790A57E95E6}"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7" name="Dia nagyítása 6">
                <a:hlinkClick r:id="rId12" action="ppaction://hlinksldjump"/>
                <a:extLst>
                  <a:ext uri="{FF2B5EF4-FFF2-40B4-BE49-F238E27FC236}">
                    <a16:creationId xmlns:a16="http://schemas.microsoft.com/office/drawing/2014/main" id="{BAF312CD-8AAA-49BA-8182-8B07F211D4B1}"/>
                  </a:ext>
                </a:extLst>
              </p:cNvPr>
              <p:cNvPicPr>
                <a:picLocks noGrp="1" noRot="1" noChangeAspect="1" noMove="1" noResize="1" noEditPoints="1" noAdjustHandles="1" noChangeArrowheads="1" noChangeShapeType="1"/>
              </p:cNvPicPr>
              <p:nvPr/>
            </p:nvPicPr>
            <p:blipFill>
              <a:blip r:embed="rId13"/>
              <a:stretch>
                <a:fillRect/>
              </a:stretch>
            </p:blipFill>
            <p:spPr>
              <a:xfrm>
                <a:off x="3849598"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Dia nagyítása 9">
                <a:extLst>
                  <a:ext uri="{FF2B5EF4-FFF2-40B4-BE49-F238E27FC236}">
                    <a16:creationId xmlns:a16="http://schemas.microsoft.com/office/drawing/2014/main" id="{45B5792D-1A45-4DE9-A586-8F74F895F615}"/>
                  </a:ext>
                </a:extLst>
              </p:cNvPr>
              <p:cNvGraphicFramePr>
                <a:graphicFrameLocks noChangeAspect="1"/>
              </p:cNvGraphicFramePr>
              <p:nvPr>
                <p:extLst>
                  <p:ext uri="{D42A27DB-BD31-4B8C-83A1-F6EECF244321}">
                    <p14:modId xmlns:p14="http://schemas.microsoft.com/office/powerpoint/2010/main" val="1875998915"/>
                  </p:ext>
                </p:extLst>
              </p:nvPr>
            </p:nvGraphicFramePr>
            <p:xfrm>
              <a:off x="7200903" y="2746220"/>
              <a:ext cx="3048000" cy="1714500"/>
            </p:xfrm>
            <a:graphic>
              <a:graphicData uri="http://schemas.microsoft.com/office/powerpoint/2016/slidezoom">
                <pslz:sldZm>
                  <pslz:sldZmObj sldId="486" cId="2101784859">
                    <pslz:zmPr id="{7C1403B7-8924-4DD2-89F9-34D4DF913743}"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0" name="Dia nagyítása 9">
                <a:hlinkClick r:id="rId15" action="ppaction://hlinksldjump"/>
                <a:extLst>
                  <a:ext uri="{FF2B5EF4-FFF2-40B4-BE49-F238E27FC236}">
                    <a16:creationId xmlns:a16="http://schemas.microsoft.com/office/drawing/2014/main" id="{45B5792D-1A45-4DE9-A586-8F74F895F615}"/>
                  </a:ext>
                </a:extLst>
              </p:cNvPr>
              <p:cNvPicPr>
                <a:picLocks noGrp="1" noRot="1" noChangeAspect="1" noMove="1" noResize="1" noEditPoints="1" noAdjustHandles="1" noChangeArrowheads="1" noChangeShapeType="1"/>
              </p:cNvPicPr>
              <p:nvPr/>
            </p:nvPicPr>
            <p:blipFill>
              <a:blip r:embed="rId16"/>
              <a:stretch>
                <a:fillRect/>
              </a:stretch>
            </p:blipFill>
            <p:spPr>
              <a:xfrm>
                <a:off x="7200903" y="274622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Dia nagyítása 11">
                <a:extLst>
                  <a:ext uri="{FF2B5EF4-FFF2-40B4-BE49-F238E27FC236}">
                    <a16:creationId xmlns:a16="http://schemas.microsoft.com/office/drawing/2014/main" id="{28618C23-AE1C-4528-82B5-57B7904F2857}"/>
                  </a:ext>
                </a:extLst>
              </p:cNvPr>
              <p:cNvGraphicFramePr>
                <a:graphicFrameLocks noChangeAspect="1"/>
              </p:cNvGraphicFramePr>
              <p:nvPr>
                <p:extLst>
                  <p:ext uri="{D42A27DB-BD31-4B8C-83A1-F6EECF244321}">
                    <p14:modId xmlns:p14="http://schemas.microsoft.com/office/powerpoint/2010/main" val="1447127208"/>
                  </p:ext>
                </p:extLst>
              </p:nvPr>
            </p:nvGraphicFramePr>
            <p:xfrm>
              <a:off x="466242" y="4771550"/>
              <a:ext cx="3048000" cy="1714500"/>
            </p:xfrm>
            <a:graphic>
              <a:graphicData uri="http://schemas.microsoft.com/office/powerpoint/2016/slidezoom">
                <pslz:sldZm>
                  <pslz:sldZmObj sldId="487" cId="528382356">
                    <pslz:zmPr id="{0BB5A53C-32C4-44DF-8343-617B5D68F2B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Dia nagyítása 11">
                <a:hlinkClick r:id="rId18" action="ppaction://hlinksldjump"/>
                <a:extLst>
                  <a:ext uri="{FF2B5EF4-FFF2-40B4-BE49-F238E27FC236}">
                    <a16:creationId xmlns:a16="http://schemas.microsoft.com/office/drawing/2014/main" id="{28618C23-AE1C-4528-82B5-57B7904F2857}"/>
                  </a:ext>
                </a:extLst>
              </p:cNvPr>
              <p:cNvPicPr>
                <a:picLocks noGrp="1" noRot="1" noChangeAspect="1" noMove="1" noResize="1" noEditPoints="1" noAdjustHandles="1" noChangeArrowheads="1" noChangeShapeType="1"/>
              </p:cNvPicPr>
              <p:nvPr/>
            </p:nvPicPr>
            <p:blipFill>
              <a:blip r:embed="rId19"/>
              <a:stretch>
                <a:fillRect/>
              </a:stretch>
            </p:blipFill>
            <p:spPr>
              <a:xfrm>
                <a:off x="466242"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Dia nagyítása 13">
                <a:extLst>
                  <a:ext uri="{FF2B5EF4-FFF2-40B4-BE49-F238E27FC236}">
                    <a16:creationId xmlns:a16="http://schemas.microsoft.com/office/drawing/2014/main" id="{19BC009A-4D2B-4509-B28E-03F7B8BF41C2}"/>
                  </a:ext>
                </a:extLst>
              </p:cNvPr>
              <p:cNvGraphicFramePr>
                <a:graphicFrameLocks noChangeAspect="1"/>
              </p:cNvGraphicFramePr>
              <p:nvPr>
                <p:extLst>
                  <p:ext uri="{D42A27DB-BD31-4B8C-83A1-F6EECF244321}">
                    <p14:modId xmlns:p14="http://schemas.microsoft.com/office/powerpoint/2010/main" val="4034210392"/>
                  </p:ext>
                </p:extLst>
              </p:nvPr>
            </p:nvGraphicFramePr>
            <p:xfrm>
              <a:off x="3849598" y="4771550"/>
              <a:ext cx="3048000" cy="1714500"/>
            </p:xfrm>
            <a:graphic>
              <a:graphicData uri="http://schemas.microsoft.com/office/powerpoint/2016/slidezoom">
                <pslz:sldZm>
                  <pslz:sldZmObj sldId="488" cId="3389570009">
                    <pslz:zmPr id="{57AE46EE-042E-4977-BDFE-771C3B8A7F1A}" returnToParent="0" transitionDur="1000">
                      <p166:blipFill xmlns:p166="http://schemas.microsoft.com/office/powerpoint/2016/6/main">
                        <a:blip r:embed="rId2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Dia nagyítása 13">
                <a:hlinkClick r:id="rId21" action="ppaction://hlinksldjump"/>
                <a:extLst>
                  <a:ext uri="{FF2B5EF4-FFF2-40B4-BE49-F238E27FC236}">
                    <a16:creationId xmlns:a16="http://schemas.microsoft.com/office/drawing/2014/main" id="{19BC009A-4D2B-4509-B28E-03F7B8BF41C2}"/>
                  </a:ext>
                </a:extLst>
              </p:cNvPr>
              <p:cNvPicPr>
                <a:picLocks noGrp="1" noRot="1" noChangeAspect="1" noMove="1" noResize="1" noEditPoints="1" noAdjustHandles="1" noChangeArrowheads="1" noChangeShapeType="1"/>
              </p:cNvPicPr>
              <p:nvPr/>
            </p:nvPicPr>
            <p:blipFill>
              <a:blip r:embed="rId22"/>
              <a:stretch>
                <a:fillRect/>
              </a:stretch>
            </p:blipFill>
            <p:spPr>
              <a:xfrm>
                <a:off x="3849598" y="477155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Dia nagyítása 16">
                <a:extLst>
                  <a:ext uri="{FF2B5EF4-FFF2-40B4-BE49-F238E27FC236}">
                    <a16:creationId xmlns:a16="http://schemas.microsoft.com/office/drawing/2014/main" id="{B2BACE1A-2ECE-41D5-8835-056E5B1299B2}"/>
                  </a:ext>
                </a:extLst>
              </p:cNvPr>
              <p:cNvGraphicFramePr>
                <a:graphicFrameLocks noChangeAspect="1"/>
              </p:cNvGraphicFramePr>
              <p:nvPr>
                <p:extLst>
                  <p:ext uri="{D42A27DB-BD31-4B8C-83A1-F6EECF244321}">
                    <p14:modId xmlns:p14="http://schemas.microsoft.com/office/powerpoint/2010/main" val="321956184"/>
                  </p:ext>
                </p:extLst>
              </p:nvPr>
            </p:nvGraphicFramePr>
            <p:xfrm>
              <a:off x="7200903" y="4771550"/>
              <a:ext cx="3048000" cy="1714500"/>
            </p:xfrm>
            <a:graphic>
              <a:graphicData uri="http://schemas.microsoft.com/office/powerpoint/2016/slidezoom">
                <pslz:sldZm>
                  <pslz:sldZmObj sldId="489" cId="1364514016">
                    <pslz:zmPr id="{CF0CDA6C-9248-4800-AEEB-5A712D549755}" returnToParent="0"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7" name="Dia nagyítása 16">
                <a:hlinkClick r:id="rId24" action="ppaction://hlinksldjump"/>
                <a:extLst>
                  <a:ext uri="{FF2B5EF4-FFF2-40B4-BE49-F238E27FC236}">
                    <a16:creationId xmlns:a16="http://schemas.microsoft.com/office/drawing/2014/main" id="{B2BACE1A-2ECE-41D5-8835-056E5B1299B2}"/>
                  </a:ext>
                </a:extLst>
              </p:cNvPr>
              <p:cNvPicPr>
                <a:picLocks noGrp="1" noRot="1" noChangeAspect="1" noMove="1" noResize="1" noEditPoints="1" noAdjustHandles="1" noChangeArrowheads="1" noChangeShapeType="1"/>
              </p:cNvPicPr>
              <p:nvPr/>
            </p:nvPicPr>
            <p:blipFill>
              <a:blip r:embed="rId25"/>
              <a:stretch>
                <a:fillRect/>
              </a:stretch>
            </p:blipFill>
            <p:spPr>
              <a:xfrm>
                <a:off x="7200903" y="47715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624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Téglalap 51">
            <a:extLst>
              <a:ext uri="{FF2B5EF4-FFF2-40B4-BE49-F238E27FC236}">
                <a16:creationId xmlns:a16="http://schemas.microsoft.com/office/drawing/2014/main" id="{685CC866-AB9B-44E0-86E2-EC5C51729EAF}"/>
              </a:ext>
            </a:extLst>
          </p:cNvPr>
          <p:cNvSpPr/>
          <p:nvPr/>
        </p:nvSpPr>
        <p:spPr>
          <a:xfrm>
            <a:off x="5260262" y="1936704"/>
            <a:ext cx="1230845" cy="123195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Light" panose="020F0302020204030204" pitchFamily="34" charset="0"/>
              <a:cs typeface="Calibri Light" panose="020F0302020204030204" pitchFamily="34" charset="0"/>
            </a:endParaRPr>
          </a:p>
        </p:txBody>
      </p:sp>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a:t>
            </a:fld>
            <a:endParaRPr lang="en-GB" dirty="0"/>
          </a:p>
        </p:txBody>
      </p:sp>
      <p:pic>
        <p:nvPicPr>
          <p:cNvPr id="7" name="Kép helye 6"/>
          <p:cNvPicPr>
            <a:picLocks noGrp="1" noChangeAspect="1"/>
          </p:cNvPicPr>
          <p:nvPr>
            <p:ph type="pic" sz="quarter" idx="28"/>
          </p:nvPr>
        </p:nvPicPr>
        <p:blipFill>
          <a:blip r:embed="rId4"/>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4"/>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r>
              <a:rPr lang="hu-HU" dirty="0"/>
              <a:t>Tanuló fázis 1</a:t>
            </a:r>
            <a:endParaRPr lang="en-GB" dirty="0"/>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5"/>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3066118">
            <a:off x="7385768" y="2291024"/>
            <a:ext cx="494059" cy="79439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435608" y="1081921"/>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rgbClr val="FF0000"/>
                </a:solidFill>
                <a:latin typeface="Calibri Light" panose="020F0302020204030204" pitchFamily="34" charset="0"/>
                <a:cs typeface="Calibri Light" panose="020F0302020204030204" pitchFamily="34" charset="0"/>
              </a:rPr>
              <a:t>Folyamatosan jönnek</a:t>
            </a:r>
            <a:r>
              <a:rPr lang="hu-HU" dirty="0">
                <a:latin typeface="Calibri Light" panose="020F0302020204030204" pitchFamily="34" charset="0"/>
                <a:cs typeface="Calibri Light" panose="020F0302020204030204" pitchFamily="34" charset="0"/>
              </a:rPr>
              <a:t> a kérések és történik a kiszolgálás</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Calibri Light" panose="020F0302020204030204" pitchFamily="34" charset="0"/>
                <a:cs typeface="Calibri Light" panose="020F0302020204030204" pitchFamily="34" charset="0"/>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tx1"/>
                </a:solidFill>
                <a:latin typeface="Calibri Light" panose="020F0302020204030204" pitchFamily="34" charset="0"/>
                <a:cs typeface="Calibri Light" panose="020F0302020204030204" pitchFamily="34" charset="0"/>
              </a:rPr>
              <a:t>Micado 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is logging and collect input data such as:</a:t>
            </a:r>
          </a:p>
          <a:p>
            <a:r>
              <a:rPr lang="en-GB" dirty="0">
                <a:latin typeface="Calibri Light" panose="020F0302020204030204" pitchFamily="34" charset="0"/>
                <a:cs typeface="Calibri Light" panose="020F0302020204030204" pitchFamily="34" charset="0"/>
              </a:rPr>
              <a:t>- Request rate</a:t>
            </a: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6"/>
          <a:stretch>
            <a:fillRect/>
          </a:stretch>
        </p:blipFill>
        <p:spPr>
          <a:xfrm>
            <a:off x="6350952" y="2513848"/>
            <a:ext cx="400050" cy="476250"/>
          </a:xfrm>
          <a:prstGeom prst="rect">
            <a:avLst/>
          </a:prstGeom>
        </p:spPr>
      </p:pic>
      <p:pic>
        <p:nvPicPr>
          <p:cNvPr id="34" name="Kép 33">
            <a:extLst>
              <a:ext uri="{FF2B5EF4-FFF2-40B4-BE49-F238E27FC236}">
                <a16:creationId xmlns:a16="http://schemas.microsoft.com/office/drawing/2014/main" id="{BEDFBB82-5897-44D8-9D53-3C533F979213}"/>
              </a:ext>
            </a:extLst>
          </p:cNvPr>
          <p:cNvPicPr>
            <a:picLocks noChangeAspect="1"/>
          </p:cNvPicPr>
          <p:nvPr/>
        </p:nvPicPr>
        <p:blipFill>
          <a:blip r:embed="rId7"/>
          <a:stretch>
            <a:fillRect/>
          </a:stretch>
        </p:blipFill>
        <p:spPr>
          <a:xfrm>
            <a:off x="6330445" y="2522815"/>
            <a:ext cx="484061" cy="471321"/>
          </a:xfrm>
          <a:prstGeom prst="rect">
            <a:avLst/>
          </a:prstGeom>
        </p:spPr>
      </p:pic>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6467601" flipH="1" flipV="1">
            <a:off x="5458412" y="5330660"/>
            <a:ext cx="284076" cy="43099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5690164" y="5406327"/>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értéket kapunk akkor azt egy új sorként tároljuk az adatbázisunkban</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30129" y="48037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pic>
        <p:nvPicPr>
          <p:cNvPr id="39" name="Kép 38">
            <a:extLst>
              <a:ext uri="{FF2B5EF4-FFF2-40B4-BE49-F238E27FC236}">
                <a16:creationId xmlns:a16="http://schemas.microsoft.com/office/drawing/2014/main" id="{7A27A7FE-E904-42FA-9E09-C8A306CD3145}"/>
              </a:ext>
            </a:extLst>
          </p:cNvPr>
          <p:cNvPicPr>
            <a:picLocks noChangeAspect="1"/>
          </p:cNvPicPr>
          <p:nvPr/>
        </p:nvPicPr>
        <p:blipFill>
          <a:blip r:embed="rId6"/>
          <a:stretch>
            <a:fillRect/>
          </a:stretch>
        </p:blipFill>
        <p:spPr>
          <a:xfrm>
            <a:off x="6366872" y="2516120"/>
            <a:ext cx="400050" cy="476250"/>
          </a:xfrm>
          <a:prstGeom prst="rect">
            <a:avLst/>
          </a:prstGeom>
        </p:spPr>
      </p:pic>
      <p:sp>
        <p:nvSpPr>
          <p:cNvPr id="41" name="Szöveg helye 14">
            <a:extLst>
              <a:ext uri="{FF2B5EF4-FFF2-40B4-BE49-F238E27FC236}">
                <a16:creationId xmlns:a16="http://schemas.microsoft.com/office/drawing/2014/main" id="{350F933D-94C6-43A1-B2C6-3D55D9211857}"/>
              </a:ext>
            </a:extLst>
          </p:cNvPr>
          <p:cNvSpPr txBox="1">
            <a:spLocks/>
          </p:cNvSpPr>
          <p:nvPr/>
        </p:nvSpPr>
        <p:spPr>
          <a:xfrm>
            <a:off x="7925644" y="2405112"/>
            <a:ext cx="3176272"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   De 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cxnSp>
        <p:nvCxnSpPr>
          <p:cNvPr id="43" name="Egyenes összekötő nyíllal 8">
            <a:extLst>
              <a:ext uri="{FF2B5EF4-FFF2-40B4-BE49-F238E27FC236}">
                <a16:creationId xmlns:a16="http://schemas.microsoft.com/office/drawing/2014/main" id="{B88A955A-18F6-4599-91D5-E713072E7EBD}"/>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Szöveg helye 17">
            <a:extLst>
              <a:ext uri="{FF2B5EF4-FFF2-40B4-BE49-F238E27FC236}">
                <a16:creationId xmlns:a16="http://schemas.microsoft.com/office/drawing/2014/main" id="{0DFE3551-6CAF-4DC7-856D-11C56DB892B7}"/>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D703346E-7666-4A5C-A4EA-62B9192E66AD}"/>
              </a:ext>
            </a:extLst>
          </p:cNvPr>
          <p:cNvPicPr>
            <a:picLocks noChangeAspect="1"/>
          </p:cNvPicPr>
          <p:nvPr/>
        </p:nvPicPr>
        <p:blipFill>
          <a:blip r:embed="rId4">
            <a:alphaModFix amt="35000"/>
          </a:blip>
          <a:stretch>
            <a:fillRect/>
          </a:stretch>
        </p:blipFill>
        <p:spPr>
          <a:xfrm>
            <a:off x="9666621" y="1421745"/>
            <a:ext cx="854075" cy="854075"/>
          </a:xfrm>
          <a:prstGeom prst="rect">
            <a:avLst/>
          </a:prstGeom>
        </p:spPr>
      </p:pic>
      <p:pic>
        <p:nvPicPr>
          <p:cNvPr id="46" name="Kép helye 6">
            <a:extLst>
              <a:ext uri="{FF2B5EF4-FFF2-40B4-BE49-F238E27FC236}">
                <a16:creationId xmlns:a16="http://schemas.microsoft.com/office/drawing/2014/main" id="{6A917AE6-2BD3-4CAB-B338-498FAA5CCBB1}"/>
              </a:ext>
            </a:extLst>
          </p:cNvPr>
          <p:cNvPicPr>
            <a:picLocks noChangeAspect="1"/>
          </p:cNvPicPr>
          <p:nvPr/>
        </p:nvPicPr>
        <p:blipFill>
          <a:blip r:embed="rId4">
            <a:alphaModFix amt="35000"/>
          </a:blip>
          <a:stretch>
            <a:fillRect/>
          </a:stretch>
        </p:blipFill>
        <p:spPr>
          <a:xfrm>
            <a:off x="9819021" y="1574145"/>
            <a:ext cx="854075" cy="854075"/>
          </a:xfrm>
          <a:prstGeom prst="rect">
            <a:avLst/>
          </a:prstGeom>
        </p:spPr>
      </p:pic>
      <p:pic>
        <p:nvPicPr>
          <p:cNvPr id="47" name="Kép helye 6">
            <a:extLst>
              <a:ext uri="{FF2B5EF4-FFF2-40B4-BE49-F238E27FC236}">
                <a16:creationId xmlns:a16="http://schemas.microsoft.com/office/drawing/2014/main" id="{6A6F3CFE-538D-4520-A254-70934DF29829}"/>
              </a:ext>
            </a:extLst>
          </p:cNvPr>
          <p:cNvPicPr>
            <a:picLocks noChangeAspect="1"/>
          </p:cNvPicPr>
          <p:nvPr/>
        </p:nvPicPr>
        <p:blipFill>
          <a:blip r:embed="rId4">
            <a:alphaModFix amt="35000"/>
          </a:blip>
          <a:stretch>
            <a:fillRect/>
          </a:stretch>
        </p:blipFill>
        <p:spPr>
          <a:xfrm>
            <a:off x="9971421" y="1726545"/>
            <a:ext cx="854075" cy="854075"/>
          </a:xfrm>
          <a:prstGeom prst="rect">
            <a:avLst/>
          </a:prstGeom>
        </p:spPr>
      </p:pic>
      <p:pic>
        <p:nvPicPr>
          <p:cNvPr id="48" name="Kép helye 6">
            <a:extLst>
              <a:ext uri="{FF2B5EF4-FFF2-40B4-BE49-F238E27FC236}">
                <a16:creationId xmlns:a16="http://schemas.microsoft.com/office/drawing/2014/main" id="{57AA0D44-004E-4CCB-B97E-95619E07BB23}"/>
              </a:ext>
            </a:extLst>
          </p:cNvPr>
          <p:cNvPicPr>
            <a:picLocks noChangeAspect="1"/>
          </p:cNvPicPr>
          <p:nvPr/>
        </p:nvPicPr>
        <p:blipFill>
          <a:blip r:embed="rId4">
            <a:alphaModFix amt="35000"/>
          </a:blip>
          <a:stretch>
            <a:fillRect/>
          </a:stretch>
        </p:blipFill>
        <p:spPr>
          <a:xfrm>
            <a:off x="10123821" y="1878945"/>
            <a:ext cx="854075" cy="854075"/>
          </a:xfrm>
          <a:prstGeom prst="rect">
            <a:avLst/>
          </a:prstGeom>
        </p:spPr>
      </p:pic>
      <p:pic>
        <p:nvPicPr>
          <p:cNvPr id="49" name="Kép 48">
            <a:extLst>
              <a:ext uri="{FF2B5EF4-FFF2-40B4-BE49-F238E27FC236}">
                <a16:creationId xmlns:a16="http://schemas.microsoft.com/office/drawing/2014/main" id="{1A798B72-7DD5-48BD-B1B7-7AF147561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50" name="Téglalap 49">
            <a:extLst>
              <a:ext uri="{FF2B5EF4-FFF2-40B4-BE49-F238E27FC236}">
                <a16:creationId xmlns:a16="http://schemas.microsoft.com/office/drawing/2014/main" id="{5CA719E7-E002-436E-A548-33C97C284308}"/>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51" name="Szöveg helye 14">
            <a:extLst>
              <a:ext uri="{FF2B5EF4-FFF2-40B4-BE49-F238E27FC236}">
                <a16:creationId xmlns:a16="http://schemas.microsoft.com/office/drawing/2014/main" id="{C6F335E4-09E5-49D9-A170-743998679661}"/>
              </a:ext>
            </a:extLst>
          </p:cNvPr>
          <p:cNvSpPr txBox="1">
            <a:spLocks/>
          </p:cNvSpPr>
          <p:nvPr/>
        </p:nvSpPr>
        <p:spPr>
          <a:xfrm>
            <a:off x="5230129" y="5070463"/>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1</a:t>
            </a:r>
            <a:r>
              <a:rPr lang="hu-HU" dirty="0">
                <a:latin typeface="Calibri Light" panose="020F0302020204030204" pitchFamily="34" charset="0"/>
                <a:cs typeface="Calibri Light" panose="020F0302020204030204" pitchFamily="34" charset="0"/>
              </a:rPr>
              <a:t>2</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7</a:t>
            </a:r>
            <a:r>
              <a:rPr lang="hu-HU" dirty="0">
                <a:latin typeface="Calibri Light" panose="020F0302020204030204" pitchFamily="34" charset="0"/>
                <a:cs typeface="Calibri Light" panose="020F0302020204030204" pitchFamily="34" charset="0"/>
              </a:rPr>
              <a:t>6</a:t>
            </a:r>
            <a:r>
              <a:rPr lang="en-GB" dirty="0">
                <a:latin typeface="Calibri Light" panose="020F0302020204030204" pitchFamily="34" charset="0"/>
                <a:cs typeface="Calibri Light" panose="020F0302020204030204" pitchFamily="34" charset="0"/>
              </a:rPr>
              <a:t>,   2</a:t>
            </a:r>
            <a:r>
              <a:rPr lang="hu-HU" dirty="0">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5</a:t>
            </a:r>
            <a:r>
              <a:rPr lang="hu-HU" dirty="0">
                <a:latin typeface="Calibri Light" panose="020F0302020204030204" pitchFamily="34" charset="0"/>
                <a:cs typeface="Calibri Light" panose="020F0302020204030204" pitchFamily="34" charset="0"/>
              </a:rPr>
              <a:t>91</a:t>
            </a:r>
            <a:r>
              <a:rPr lang="en-GB" dirty="0">
                <a:latin typeface="Calibri Light" panose="020F0302020204030204" pitchFamily="34" charset="0"/>
                <a:cs typeface="Calibri Light" panose="020F0302020204030204" pitchFamily="34" charset="0"/>
              </a:rPr>
              <a:t>,  8,  9</a:t>
            </a:r>
            <a:r>
              <a:rPr lang="hu-HU" dirty="0">
                <a:latin typeface="Calibri Light" panose="020F0302020204030204" pitchFamily="34" charset="0"/>
                <a:cs typeface="Calibri Light" panose="020F0302020204030204" pitchFamily="34" charset="0"/>
              </a:rPr>
              <a:t>21</a:t>
            </a:r>
            <a:r>
              <a:rPr lang="en-GB" dirty="0">
                <a:latin typeface="Calibri Light" panose="020F0302020204030204" pitchFamily="34" charset="0"/>
                <a:cs typeface="Calibri Light" panose="020F0302020204030204" pitchFamily="34" charset="0"/>
              </a:rPr>
              <a:t>,   </a:t>
            </a:r>
            <a:r>
              <a:rPr lang="hu-HU" dirty="0">
                <a:latin typeface="Calibri Light" panose="020F0302020204030204" pitchFamily="34" charset="0"/>
                <a:cs typeface="Calibri Light" panose="020F0302020204030204" pitchFamily="34" charset="0"/>
              </a:rPr>
              <a:t>9</a:t>
            </a:r>
            <a:r>
              <a:rPr lang="en-GB" dirty="0">
                <a:latin typeface="Calibri Light" panose="020F0302020204030204" pitchFamily="34" charset="0"/>
                <a:cs typeface="Calibri Light" panose="020F0302020204030204" pitchFamily="34" charset="0"/>
              </a:rPr>
              <a:t>,     1,   </a:t>
            </a:r>
            <a:r>
              <a:rPr lang="en-GB" dirty="0">
                <a:solidFill>
                  <a:srgbClr val="C00000"/>
                </a:solidFill>
                <a:latin typeface="Calibri Light" panose="020F0302020204030204" pitchFamily="34" charset="0"/>
                <a:cs typeface="Calibri Light" panose="020F0302020204030204" pitchFamily="34" charset="0"/>
              </a:rPr>
              <a:t>8</a:t>
            </a:r>
            <a:r>
              <a:rPr lang="hu-HU" dirty="0">
                <a:solidFill>
                  <a:srgbClr val="C00000"/>
                </a:solidFill>
                <a:latin typeface="Calibri Light" panose="020F0302020204030204" pitchFamily="34" charset="0"/>
                <a:cs typeface="Calibri Light" panose="020F0302020204030204" pitchFamily="34" charset="0"/>
              </a:rPr>
              <a:t>3</a:t>
            </a:r>
            <a:r>
              <a:rPr lang="en-GB"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59155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0.27695 -0.1713 L 0.16875 -0.17408 L 0.16875 -0.17384 " pathEditMode="relative" rAng="0" ptsTypes="AAA">
                                      <p:cBhvr>
                                        <p:cTn id="13" dur="1000" fill="hold"/>
                                        <p:tgtEl>
                                          <p:spTgt spid="11"/>
                                        </p:tgtEl>
                                        <p:attrNameLst>
                                          <p:attrName>ppt_x</p:attrName>
                                          <p:attrName>ppt_y</p:attrName>
                                        </p:attrNameLst>
                                      </p:cBhvr>
                                      <p:rCtr x="22279" y="-139"/>
                                    </p:animMotion>
                                  </p:childTnLst>
                                </p:cTn>
                              </p:par>
                            </p:childTnLst>
                          </p:cTn>
                        </p:par>
                        <p:par>
                          <p:cTn id="14" fill="hold">
                            <p:stCondLst>
                              <p:cond delay="2000"/>
                            </p:stCondLst>
                            <p:childTnLst>
                              <p:par>
                                <p:cTn id="15" presetID="1" presetClass="exit" presetSubtype="0" fill="hold" nodeType="after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2000"/>
                            </p:stCondLst>
                            <p:childTnLst>
                              <p:par>
                                <p:cTn id="21" presetID="0" presetClass="path" presetSubtype="0" accel="50000" decel="50000" fill="hold" nodeType="afterEffect">
                                  <p:stCondLst>
                                    <p:cond delay="0"/>
                                  </p:stCondLst>
                                  <p:childTnLst>
                                    <p:animMotion origin="layout" path="M -0.24583 -0.17245 L 0.16875 -0.17152 L 0.16875 -0.17083 " pathEditMode="relative" rAng="0" ptsTypes="AAA">
                                      <p:cBhvr>
                                        <p:cTn id="22" dur="1000" spd="-100000" fill="hold"/>
                                        <p:tgtEl>
                                          <p:spTgt spid="34"/>
                                        </p:tgtEl>
                                        <p:attrNameLst>
                                          <p:attrName>ppt_x</p:attrName>
                                          <p:attrName>ppt_y</p:attrName>
                                        </p:attrNameLst>
                                      </p:cBhvr>
                                      <p:rCtr x="20729" y="69"/>
                                    </p:animMotion>
                                  </p:childTnLst>
                                </p:cTn>
                              </p:par>
                            </p:childTnLst>
                          </p:cTn>
                        </p:par>
                        <p:par>
                          <p:cTn id="23" fill="hold">
                            <p:stCondLst>
                              <p:cond delay="3000"/>
                            </p:stCondLst>
                            <p:childTnLst>
                              <p:par>
                                <p:cTn id="24" presetID="1" presetClass="exit" presetSubtype="0" fill="hold" nodeType="afterEffect">
                                  <p:stCondLst>
                                    <p:cond delay="0"/>
                                  </p:stCondLst>
                                  <p:childTnLst>
                                    <p:set>
                                      <p:cBhvr>
                                        <p:cTn id="25" dur="1" fill="hold">
                                          <p:stCondLst>
                                            <p:cond delay="0"/>
                                          </p:stCondLst>
                                        </p:cTn>
                                        <p:tgtEl>
                                          <p:spTgt spid="34"/>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par>
                          <p:cTn id="36" fill="hold">
                            <p:stCondLst>
                              <p:cond delay="4000"/>
                            </p:stCondLst>
                            <p:childTnLst>
                              <p:par>
                                <p:cTn id="37" presetID="0" presetClass="path" presetSubtype="0" accel="50000" decel="50000" fill="hold" nodeType="afterEffect">
                                  <p:stCondLst>
                                    <p:cond delay="0"/>
                                  </p:stCondLst>
                                  <p:childTnLst>
                                    <p:animMotion origin="layout" path="M -0.01484 -0.01667 L 0.07604 -0.01551 C 0.07604 -0.05324 0.07552 -0.09167 0.07565 -0.1287 L 0.15391 -0.12778 L 0.15391 -0.12731 " pathEditMode="relative" rAng="0" ptsTypes="AAAAA">
                                      <p:cBhvr>
                                        <p:cTn id="38" dur="1000" spd="-100000" fill="hold"/>
                                        <p:tgtEl>
                                          <p:spTgt spid="39"/>
                                        </p:tgtEl>
                                        <p:attrNameLst>
                                          <p:attrName>ppt_x</p:attrName>
                                          <p:attrName>ppt_y</p:attrName>
                                        </p:attrNameLst>
                                      </p:cBhvr>
                                      <p:rCtr x="8438" y="-5556"/>
                                    </p:animMotion>
                                  </p:childTnLst>
                                </p:cTn>
                              </p:par>
                            </p:childTnLst>
                          </p:cTn>
                        </p:par>
                        <p:par>
                          <p:cTn id="39" fill="hold">
                            <p:stCondLst>
                              <p:cond delay="5000"/>
                            </p:stCondLst>
                            <p:childTnLst>
                              <p:par>
                                <p:cTn id="40" presetID="1" presetClass="exit" presetSubtype="0" fill="hold" nodeType="after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35">
                                            <p:txEl>
                                              <p:pRg st="0" end="0"/>
                                            </p:txEl>
                                          </p:spTgt>
                                        </p:tgtEl>
                                        <p:attrNameLst>
                                          <p:attrName>style.visibility</p:attrName>
                                        </p:attrNameLst>
                                      </p:cBhvr>
                                      <p:to>
                                        <p:strVal val="visible"/>
                                      </p:to>
                                    </p:set>
                                    <p:animEffect transition="in" filter="fade">
                                      <p:cBhvr>
                                        <p:cTn id="45" dur="500"/>
                                        <p:tgtEl>
                                          <p:spTgt spid="35">
                                            <p:txEl>
                                              <p:pRg st="0" end="0"/>
                                            </p:txEl>
                                          </p:spTgt>
                                        </p:tgtEl>
                                      </p:cBhvr>
                                    </p:animEffect>
                                  </p:childTnLst>
                                </p:cTn>
                              </p:par>
                              <p:par>
                                <p:cTn id="46" presetID="26" presetClass="emph" presetSubtype="0" fill="hold" grpId="1" nodeType="withEffect">
                                  <p:stCondLst>
                                    <p:cond delay="0"/>
                                  </p:stCondLst>
                                  <p:childTnLst>
                                    <p:animEffect transition="out" filter="fade">
                                      <p:cBhvr>
                                        <p:cTn id="47" dur="500" tmFilter="0, 0; .2, .5; .8, .5; 1, 0"/>
                                        <p:tgtEl>
                                          <p:spTgt spid="35">
                                            <p:txEl>
                                              <p:pRg st="0" end="0"/>
                                            </p:txEl>
                                          </p:spTgt>
                                        </p:tgtEl>
                                      </p:cBhvr>
                                    </p:animEffect>
                                    <p:animScale>
                                      <p:cBhvr>
                                        <p:cTn id="48" dur="250" autoRev="1" fill="hold"/>
                                        <p:tgtEl>
                                          <p:spTgt spid="35">
                                            <p:txEl>
                                              <p:pRg st="0" end="0"/>
                                            </p:txEl>
                                          </p:spTgt>
                                        </p:tgtEl>
                                      </p:cBhvr>
                                      <p:by x="105000" y="105000"/>
                                    </p:animScale>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26" presetClass="emph" presetSubtype="0" fill="hold" grpId="1" nodeType="withEffect">
                                  <p:stCondLst>
                                    <p:cond delay="0"/>
                                  </p:stCondLst>
                                  <p:childTnLst>
                                    <p:animEffect transition="out" filter="fade">
                                      <p:cBhvr>
                                        <p:cTn id="54" dur="500" tmFilter="0, 0; .2, .5; .8, .5; 1, 0"/>
                                        <p:tgtEl>
                                          <p:spTgt spid="51"/>
                                        </p:tgtEl>
                                      </p:cBhvr>
                                    </p:animEffect>
                                    <p:animScale>
                                      <p:cBhvr>
                                        <p:cTn id="55" dur="250" autoRev="1" fill="hold"/>
                                        <p:tgtEl>
                                          <p:spTgt spid="51"/>
                                        </p:tgtEl>
                                      </p:cBhvr>
                                      <p:by x="105000" y="105000"/>
                                    </p:animScale>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8" grpId="0" animBg="1"/>
      <p:bldP spid="40" grpId="0"/>
      <p:bldP spid="35" grpId="0" build="allAtOnce"/>
      <p:bldP spid="35" grpId="1" build="allAtOnce"/>
      <p:bldP spid="41" grpId="0"/>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descr="A képen szöveg, monitor, képernyőkép, fekete látható&#10;&#10;Automatikusan generált leírás">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7" name="Felirat: vonal kiemelősávval 16">
            <a:extLst>
              <a:ext uri="{FF2B5EF4-FFF2-40B4-BE49-F238E27FC236}">
                <a16:creationId xmlns:a16="http://schemas.microsoft.com/office/drawing/2014/main" id="{B9AF6CEB-1425-475D-9080-43D70E3C9A2E}"/>
              </a:ext>
            </a:extLst>
          </p:cNvPr>
          <p:cNvSpPr/>
          <p:nvPr/>
        </p:nvSpPr>
        <p:spPr>
          <a:xfrm>
            <a:off x="3121572" y="2096813"/>
            <a:ext cx="3815255" cy="2128345"/>
          </a:xfrm>
          <a:prstGeom prst="accentCallout1">
            <a:avLst>
              <a:gd name="adj1" fmla="val 18750"/>
              <a:gd name="adj2" fmla="val -8333"/>
              <a:gd name="adj3" fmla="val 36204"/>
              <a:gd name="adj4" fmla="val -387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Szekvenciálisan egymás után következő teszt sorozatok</a:t>
            </a:r>
          </a:p>
        </p:txBody>
      </p:sp>
      <p:sp>
        <p:nvSpPr>
          <p:cNvPr id="18" name="Felirat: vonal kiemelősávval 17">
            <a:extLst>
              <a:ext uri="{FF2B5EF4-FFF2-40B4-BE49-F238E27FC236}">
                <a16:creationId xmlns:a16="http://schemas.microsoft.com/office/drawing/2014/main" id="{DE565859-B3F6-4EEE-A7CC-E5CEE547917E}"/>
              </a:ext>
            </a:extLst>
          </p:cNvPr>
          <p:cNvSpPr/>
          <p:nvPr/>
        </p:nvSpPr>
        <p:spPr>
          <a:xfrm>
            <a:off x="3116312" y="2091553"/>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első tesztek csak a REST API működését tesztelik</a:t>
            </a:r>
          </a:p>
        </p:txBody>
      </p:sp>
    </p:spTree>
    <p:extLst>
      <p:ext uri="{BB962C8B-B14F-4D97-AF65-F5344CB8AC3E}">
        <p14:creationId xmlns:p14="http://schemas.microsoft.com/office/powerpoint/2010/main" val="200834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3"/>
          </a:xfrm>
          <a:prstGeom prst="rect">
            <a:avLst/>
          </a:prstGeom>
        </p:spPr>
      </p:pic>
      <p:sp>
        <p:nvSpPr>
          <p:cNvPr id="3" name="Felirat: vonal kiemelősávval 2">
            <a:extLst>
              <a:ext uri="{FF2B5EF4-FFF2-40B4-BE49-F238E27FC236}">
                <a16:creationId xmlns:a16="http://schemas.microsoft.com/office/drawing/2014/main" id="{4E5B9CEC-6E9B-4B0A-8787-07C9C5DAE738}"/>
              </a:ext>
            </a:extLst>
          </p:cNvPr>
          <p:cNvSpPr/>
          <p:nvPr/>
        </p:nvSpPr>
        <p:spPr>
          <a:xfrm>
            <a:off x="3478919"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Minden előre be van állítva, totálisan hülye biztos</a:t>
            </a:r>
          </a:p>
        </p:txBody>
      </p:sp>
      <p:sp>
        <p:nvSpPr>
          <p:cNvPr id="4" name="Felirat: vonal kiemelősávval 3">
            <a:extLst>
              <a:ext uri="{FF2B5EF4-FFF2-40B4-BE49-F238E27FC236}">
                <a16:creationId xmlns:a16="http://schemas.microsoft.com/office/drawing/2014/main" id="{C2DF9D16-0DAB-4C16-AB4E-5DB3BB087056}"/>
              </a:ext>
            </a:extLst>
          </p:cNvPr>
          <p:cNvSpPr/>
          <p:nvPr/>
        </p:nvSpPr>
        <p:spPr>
          <a:xfrm>
            <a:off x="7493871" y="4109540"/>
            <a:ext cx="3815255" cy="2128345"/>
          </a:xfrm>
          <a:prstGeom prst="accentCallout1">
            <a:avLst>
              <a:gd name="adj1" fmla="val 18750"/>
              <a:gd name="adj2" fmla="val -8333"/>
              <a:gd name="adj3" fmla="val -8981"/>
              <a:gd name="adj4" fmla="val -399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 a teszt éppen a fájl feltöltést teszteli</a:t>
            </a:r>
          </a:p>
        </p:txBody>
      </p:sp>
    </p:spTree>
    <p:extLst>
      <p:ext uri="{BB962C8B-B14F-4D97-AF65-F5344CB8AC3E}">
        <p14:creationId xmlns:p14="http://schemas.microsoft.com/office/powerpoint/2010/main" val="3184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9" cy="6854652"/>
          </a:xfrm>
          <a:prstGeom prst="rect">
            <a:avLst/>
          </a:prstGeom>
        </p:spPr>
      </p:pic>
      <p:sp>
        <p:nvSpPr>
          <p:cNvPr id="3" name="Felirat: vonal kiemelősávval 2">
            <a:extLst>
              <a:ext uri="{FF2B5EF4-FFF2-40B4-BE49-F238E27FC236}">
                <a16:creationId xmlns:a16="http://schemas.microsoft.com/office/drawing/2014/main" id="{767CFC7C-A50C-4276-AEB1-12B6008D7E29}"/>
              </a:ext>
            </a:extLst>
          </p:cNvPr>
          <p:cNvSpPr/>
          <p:nvPr/>
        </p:nvSpPr>
        <p:spPr>
          <a:xfrm>
            <a:off x="956437" y="3794229"/>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Szuper hogy minden választ egy helyen át lehet nézni</a:t>
            </a:r>
          </a:p>
        </p:txBody>
      </p:sp>
    </p:spTree>
    <p:extLst>
      <p:ext uri="{BB962C8B-B14F-4D97-AF65-F5344CB8AC3E}">
        <p14:creationId xmlns:p14="http://schemas.microsoft.com/office/powerpoint/2010/main" val="21017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2"/>
          </a:xfrm>
          <a:prstGeom prst="rect">
            <a:avLst/>
          </a:prstGeom>
        </p:spPr>
      </p:pic>
      <p:sp>
        <p:nvSpPr>
          <p:cNvPr id="3" name="Felirat: vonal kiemelősávval 2">
            <a:extLst>
              <a:ext uri="{FF2B5EF4-FFF2-40B4-BE49-F238E27FC236}">
                <a16:creationId xmlns:a16="http://schemas.microsoft.com/office/drawing/2014/main" id="{1695CB71-1AFD-498A-86A9-7BE1C314ED76}"/>
              </a:ext>
            </a:extLst>
          </p:cNvPr>
          <p:cNvSpPr/>
          <p:nvPr/>
        </p:nvSpPr>
        <p:spPr>
          <a:xfrm>
            <a:off x="3744607" y="3989101"/>
            <a:ext cx="3815255" cy="2128345"/>
          </a:xfrm>
          <a:prstGeom prst="accentCallout1">
            <a:avLst>
              <a:gd name="adj1" fmla="val 1713"/>
              <a:gd name="adj2" fmla="val 4951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Itt már egy kisebb terhelés, lehet látni, hogy mennyit dob el (semennyit) és mennyi a válaszidő</a:t>
            </a:r>
          </a:p>
        </p:txBody>
      </p:sp>
      <p:sp>
        <p:nvSpPr>
          <p:cNvPr id="4" name="Felirat: vonal kiemelősávval 3">
            <a:extLst>
              <a:ext uri="{FF2B5EF4-FFF2-40B4-BE49-F238E27FC236}">
                <a16:creationId xmlns:a16="http://schemas.microsoft.com/office/drawing/2014/main" id="{155E8B0C-D358-4FB6-888F-E6F4EF6760DE}"/>
              </a:ext>
            </a:extLst>
          </p:cNvPr>
          <p:cNvSpPr/>
          <p:nvPr/>
        </p:nvSpPr>
        <p:spPr>
          <a:xfrm>
            <a:off x="3747107" y="3991601"/>
            <a:ext cx="3815255" cy="2128345"/>
          </a:xfrm>
          <a:prstGeom prst="accentCallout1">
            <a:avLst>
              <a:gd name="adj1" fmla="val 43267"/>
              <a:gd name="adj2" fmla="val -2738"/>
              <a:gd name="adj3" fmla="val -480"/>
              <a:gd name="adj4" fmla="val -6230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 </a:t>
            </a:r>
            <a:r>
              <a:rPr lang="hu-HU" dirty="0" err="1"/>
              <a:t>Request-hez</a:t>
            </a:r>
            <a:r>
              <a:rPr lang="hu-HU" dirty="0"/>
              <a:t> csatolt paraméterrel tudom szabályozni, hogy mennyire legyen számításigényes a kérés + a kérések számát is szabályozni tudom!</a:t>
            </a:r>
          </a:p>
        </p:txBody>
      </p:sp>
    </p:spTree>
    <p:extLst>
      <p:ext uri="{BB962C8B-B14F-4D97-AF65-F5344CB8AC3E}">
        <p14:creationId xmlns:p14="http://schemas.microsoft.com/office/powerpoint/2010/main" val="5283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73"/>
            <a:ext cx="12191998" cy="6854651"/>
          </a:xfrm>
          <a:prstGeom prst="rect">
            <a:avLst/>
          </a:prstGeom>
        </p:spPr>
      </p:pic>
      <p:sp>
        <p:nvSpPr>
          <p:cNvPr id="3" name="Felirat: vonal kiemelősávval 2">
            <a:extLst>
              <a:ext uri="{FF2B5EF4-FFF2-40B4-BE49-F238E27FC236}">
                <a16:creationId xmlns:a16="http://schemas.microsoft.com/office/drawing/2014/main" id="{BDA2A405-A55B-4E4E-9B96-0658F11EAF94}"/>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Magának a terhelőnek az oldaláról is ki tudunk mérni nagyon sok mindent, ami nem hátrány!</a:t>
            </a:r>
            <a:br>
              <a:rPr lang="hu-HU" dirty="0"/>
            </a:br>
            <a:r>
              <a:rPr lang="hu-HU" dirty="0"/>
              <a:t>Itt most éppen a válaszidőt az idő függvényében.</a:t>
            </a:r>
            <a:br>
              <a:rPr lang="hu-HU" dirty="0"/>
            </a:br>
            <a:r>
              <a:rPr lang="hu-HU" dirty="0"/>
              <a:t>A terhelés mindvégig konstans volt.</a:t>
            </a:r>
          </a:p>
        </p:txBody>
      </p:sp>
    </p:spTree>
    <p:extLst>
      <p:ext uri="{BB962C8B-B14F-4D97-AF65-F5344CB8AC3E}">
        <p14:creationId xmlns:p14="http://schemas.microsoft.com/office/powerpoint/2010/main" val="338957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Kép 15">
            <a:extLst>
              <a:ext uri="{FF2B5EF4-FFF2-40B4-BE49-F238E27FC236}">
                <a16:creationId xmlns:a16="http://schemas.microsoft.com/office/drawing/2014/main" id="{999A30D7-92CF-48C8-9104-201E81CD24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673"/>
            <a:ext cx="12191996" cy="6854651"/>
          </a:xfrm>
          <a:prstGeom prst="rect">
            <a:avLst/>
          </a:prstGeom>
        </p:spPr>
      </p:pic>
      <p:sp>
        <p:nvSpPr>
          <p:cNvPr id="3" name="Felirat: vonal kiemelősávval 2">
            <a:extLst>
              <a:ext uri="{FF2B5EF4-FFF2-40B4-BE49-F238E27FC236}">
                <a16:creationId xmlns:a16="http://schemas.microsoft.com/office/drawing/2014/main" id="{054B816B-9F61-4F12-A154-27D83348BFE8}"/>
              </a:ext>
            </a:extLst>
          </p:cNvPr>
          <p:cNvSpPr/>
          <p:nvPr/>
        </p:nvSpPr>
        <p:spPr>
          <a:xfrm>
            <a:off x="4032353" y="4332158"/>
            <a:ext cx="6100997" cy="1394086"/>
          </a:xfrm>
          <a:prstGeom prst="accentCallout1">
            <a:avLst>
              <a:gd name="adj1" fmla="val 47704"/>
              <a:gd name="adj2" fmla="val 100668"/>
              <a:gd name="adj3" fmla="val -22314"/>
              <a:gd name="adj4" fmla="val 1133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Az előző ábrával összevetve azt látjuk, hogy kétszer akkora lett a válaszidő (átlagosan)</a:t>
            </a:r>
            <a:br>
              <a:rPr lang="hu-HU" dirty="0"/>
            </a:br>
            <a:br>
              <a:rPr lang="hu-HU" dirty="0"/>
            </a:br>
            <a:r>
              <a:rPr lang="hu-HU" dirty="0"/>
              <a:t>Mivel 5X akkora terhelést kapott. (ugyanannyi időre lebontva</a:t>
            </a:r>
          </a:p>
        </p:txBody>
      </p:sp>
    </p:spTree>
    <p:extLst>
      <p:ext uri="{BB962C8B-B14F-4D97-AF65-F5344CB8AC3E}">
        <p14:creationId xmlns:p14="http://schemas.microsoft.com/office/powerpoint/2010/main" val="136451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30" y="47634"/>
            <a:ext cx="2857500" cy="2857500"/>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46</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804" y="1789332"/>
            <a:ext cx="301090" cy="397870"/>
          </a:xfrm>
          <a:prstGeom prst="rect">
            <a:avLst/>
          </a:prstGeom>
        </p:spPr>
      </p:pic>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3738821"/>
            <a:ext cx="8178601"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1,</a:t>
            </a:r>
            <a:r>
              <a:rPr lang="hu-HU" dirty="0">
                <a:solidFill>
                  <a:schemeClr val="tx1"/>
                </a:solidFill>
                <a:latin typeface="Calibri Light" panose="020F0302020204030204" pitchFamily="34" charset="0"/>
                <a:cs typeface="Calibri Light" panose="020F0302020204030204" pitchFamily="34" charset="0"/>
              </a:rPr>
              <a:t> A terhelések számával játszok miközben nem nyúlok a beküldött paraméterhez, ami egyébként nagyon komoly hatással van arra, hogy mennyire terhelje meg </a:t>
            </a:r>
            <a:r>
              <a:rPr lang="hu-HU" dirty="0" err="1">
                <a:solidFill>
                  <a:schemeClr val="tx1"/>
                </a:solidFill>
                <a:latin typeface="Calibri Light" panose="020F0302020204030204" pitchFamily="34" charset="0"/>
                <a:cs typeface="Calibri Light" panose="020F0302020204030204" pitchFamily="34" charset="0"/>
              </a:rPr>
              <a:t>cpu-t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3600" dirty="0">
                <a:solidFill>
                  <a:schemeClr val="tx1"/>
                </a:solidFill>
                <a:latin typeface="Arial" panose="020B0604020202020204" pitchFamily="34" charset="0"/>
                <a:cs typeface="Arial" panose="020B0604020202020204" pitchFamily="34" charset="0"/>
              </a:rPr>
              <a:t>2,</a:t>
            </a:r>
            <a:r>
              <a:rPr lang="hu-HU" dirty="0">
                <a:solidFill>
                  <a:schemeClr val="tx1"/>
                </a:solidFill>
                <a:latin typeface="Calibri Light" panose="020F0302020204030204" pitchFamily="34" charset="0"/>
                <a:cs typeface="Calibri Light" panose="020F0302020204030204" pitchFamily="34" charset="0"/>
              </a:rPr>
              <a:t> Adott idő alatt fix számú kérést küldök be de közben változtatom (emelem, csökkentem) a beküldött paraméter értékét ami hatással lesz a kiszolgálási időre</a:t>
            </a:r>
          </a:p>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Eddig azt szabályoztam, hogy adott idő alatt mennyi kérés menjen be, de be ha bemegy egy kérés akkor megpróbálja </a:t>
            </a:r>
            <a:r>
              <a:rPr lang="hu-HU" dirty="0" err="1">
                <a:solidFill>
                  <a:schemeClr val="tx1"/>
                </a:solidFill>
                <a:latin typeface="Calibri Light" panose="020F0302020204030204" pitchFamily="34" charset="0"/>
                <a:cs typeface="Calibri Light" panose="020F0302020204030204" pitchFamily="34" charset="0"/>
              </a:rPr>
              <a:t>feldolgozi</a:t>
            </a:r>
            <a:r>
              <a:rPr lang="hu-HU" dirty="0">
                <a:solidFill>
                  <a:schemeClr val="tx1"/>
                </a:solidFill>
                <a:latin typeface="Calibri Light" panose="020F0302020204030204" pitchFamily="34" charset="0"/>
                <a:cs typeface="Calibri Light" panose="020F0302020204030204" pitchFamily="34" charset="0"/>
              </a:rPr>
              <a:t> (új szálat nyit) de lehetne szabályozni azt is, hogy ne kezdjen hozzá egy bizonyos számú kérésnél több kiszolgálásához, hanem tegye őket sorba és várakoztassa</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2703276"/>
            <a:ext cx="8490953" cy="802081"/>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2 + 1 módszertani megfontolás van</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Tree>
    <p:extLst>
      <p:ext uri="{BB962C8B-B14F-4D97-AF65-F5344CB8AC3E}">
        <p14:creationId xmlns:p14="http://schemas.microsoft.com/office/powerpoint/2010/main" val="73308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47</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63" name="Kép 62">
            <a:extLst>
              <a:ext uri="{FF2B5EF4-FFF2-40B4-BE49-F238E27FC236}">
                <a16:creationId xmlns:a16="http://schemas.microsoft.com/office/drawing/2014/main" id="{43DD95A2-70BC-4789-891E-40A76500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045" y="5290599"/>
            <a:ext cx="301090" cy="397870"/>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Tegyük fel, hogy van egy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amiről tudjuk, &lt;azért mert kimértük&gt;, hogy 30 másodperc a végrehajtása – akár azért mert leterheli a </a:t>
            </a:r>
            <a:r>
              <a:rPr lang="hu-HU" dirty="0" err="1">
                <a:solidFill>
                  <a:schemeClr val="tx1"/>
                </a:solidFill>
                <a:latin typeface="Calibri Light" panose="020F0302020204030204" pitchFamily="34" charset="0"/>
                <a:cs typeface="Calibri Light" panose="020F0302020204030204" pitchFamily="34" charset="0"/>
              </a:rPr>
              <a:t>cpu-t</a:t>
            </a:r>
            <a:r>
              <a:rPr lang="hu-HU" dirty="0">
                <a:solidFill>
                  <a:schemeClr val="tx1"/>
                </a:solidFill>
                <a:latin typeface="Calibri Light" panose="020F0302020204030204" pitchFamily="34" charset="0"/>
                <a:cs typeface="Calibri Light" panose="020F0302020204030204" pitchFamily="34" charset="0"/>
              </a:rPr>
              <a:t>, vagy a </a:t>
            </a:r>
            <a:r>
              <a:rPr lang="hu-HU" dirty="0" err="1">
                <a:solidFill>
                  <a:schemeClr val="tx1"/>
                </a:solidFill>
                <a:latin typeface="Calibri Light" panose="020F0302020204030204" pitchFamily="34" charset="0"/>
                <a:cs typeface="Calibri Light" panose="020F0302020204030204" pitchFamily="34" charset="0"/>
              </a:rPr>
              <a:t>disket</a:t>
            </a:r>
            <a:r>
              <a:rPr lang="hu-HU" dirty="0">
                <a:solidFill>
                  <a:schemeClr val="tx1"/>
                </a:solidFill>
                <a:latin typeface="Calibri Light" panose="020F0302020204030204" pitchFamily="34" charset="0"/>
                <a:cs typeface="Calibri Light" panose="020F0302020204030204" pitchFamily="34" charset="0"/>
              </a:rPr>
              <a:t>, vagy a hálózatot. Ha egyszerre beengedek több kérést ahogy az 1, pontban lenne, akkor a válaszidő megugrana (feltéve, hogy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intenzív feladat van mögötte, mert ha csak egy </a:t>
            </a:r>
            <a:r>
              <a:rPr lang="hu-HU" dirty="0" err="1">
                <a:solidFill>
                  <a:schemeClr val="tx1"/>
                </a:solidFill>
                <a:latin typeface="Calibri Light" panose="020F0302020204030204" pitchFamily="34" charset="0"/>
                <a:cs typeface="Calibri Light" panose="020F0302020204030204" pitchFamily="34" charset="0"/>
              </a:rPr>
              <a:t>thread.sleep</a:t>
            </a:r>
            <a:r>
              <a:rPr lang="hu-HU" dirty="0">
                <a:solidFill>
                  <a:schemeClr val="tx1"/>
                </a:solidFill>
                <a:latin typeface="Calibri Light" panose="020F0302020204030204" pitchFamily="34" charset="0"/>
                <a:cs typeface="Calibri Light" panose="020F0302020204030204" pitchFamily="34" charset="0"/>
              </a:rPr>
              <a:t>(30) akkor 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De mi van akkor, hogyha úgy van megírva a REST API mögötti program, hogy egyszerre mondjuk csak 2 kérést kezdjen el feldolgozni. Minden más ami a fölött van tegye be egy sorba és csak akkor kezdje el feldolgozni őket, ha van üres hely, tehát egy kérést már visszaküldött és van szabad hely.</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Ekkor még akkor is ha </a:t>
            </a:r>
            <a:r>
              <a:rPr lang="hu-HU" dirty="0" err="1">
                <a:solidFill>
                  <a:schemeClr val="tx1"/>
                </a:solidFill>
                <a:latin typeface="Calibri Light" panose="020F0302020204030204" pitchFamily="34" charset="0"/>
                <a:cs typeface="Calibri Light" panose="020F0302020204030204" pitchFamily="34" charset="0"/>
              </a:rPr>
              <a:t>cpu</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intenziv</a:t>
            </a:r>
            <a:r>
              <a:rPr lang="hu-HU" dirty="0">
                <a:solidFill>
                  <a:schemeClr val="tx1"/>
                </a:solidFill>
                <a:latin typeface="Calibri Light" panose="020F0302020204030204" pitchFamily="34" charset="0"/>
                <a:cs typeface="Calibri Light" panose="020F0302020204030204" pitchFamily="34" charset="0"/>
              </a:rPr>
              <a:t> a feleadat mindig tudja tartani a 30 másodperces kiszolgálási időt mindaddig, amig 30 másodpercenként esik be egy új feladat (vagyis a bejövő kérés gyakorisága nagyobb egyenlő a feladat feldolgozásának az </a:t>
            </a:r>
            <a:r>
              <a:rPr lang="hu-HU" dirty="0" err="1">
                <a:solidFill>
                  <a:schemeClr val="tx1"/>
                </a:solidFill>
                <a:latin typeface="Calibri Light" panose="020F0302020204030204" pitchFamily="34" charset="0"/>
                <a:cs typeface="Calibri Light" panose="020F0302020204030204" pitchFamily="34" charset="0"/>
              </a:rPr>
              <a:t>idejével</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b="1" dirty="0">
                <a:solidFill>
                  <a:schemeClr val="tx1"/>
                </a:solidFill>
                <a:latin typeface="Calibri Light" panose="020F0302020204030204" pitchFamily="34" charset="0"/>
                <a:cs typeface="Calibri Light" panose="020F0302020204030204" pitchFamily="34" charset="0"/>
              </a:rPr>
              <a:t>De miért fontos 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Tegyük fel hogy egy beküldött </a:t>
            </a:r>
            <a:r>
              <a:rPr lang="hu-HU" dirty="0" err="1">
                <a:solidFill>
                  <a:schemeClr val="tx1"/>
                </a:solidFill>
                <a:latin typeface="Calibri Light" panose="020F0302020204030204" pitchFamily="34" charset="0"/>
                <a:cs typeface="Calibri Light" panose="020F0302020204030204" pitchFamily="34" charset="0"/>
              </a:rPr>
              <a:t>request</a:t>
            </a:r>
            <a:r>
              <a:rPr lang="hu-HU" dirty="0">
                <a:solidFill>
                  <a:schemeClr val="tx1"/>
                </a:solidFill>
                <a:latin typeface="Calibri Light" panose="020F0302020204030204" pitchFamily="34" charset="0"/>
                <a:cs typeface="Calibri Light" panose="020F0302020204030204" pitchFamily="34" charset="0"/>
              </a:rPr>
              <a:t> is 100%ra </a:t>
            </a:r>
            <a:r>
              <a:rPr lang="hu-HU" dirty="0" err="1">
                <a:solidFill>
                  <a:schemeClr val="tx1"/>
                </a:solidFill>
                <a:latin typeface="Calibri Light" panose="020F0302020204030204" pitchFamily="34" charset="0"/>
                <a:cs typeface="Calibri Light" panose="020F0302020204030204" pitchFamily="34" charset="0"/>
              </a:rPr>
              <a:t>huzza</a:t>
            </a:r>
            <a:r>
              <a:rPr lang="hu-HU" dirty="0">
                <a:solidFill>
                  <a:schemeClr val="tx1"/>
                </a:solidFill>
                <a:latin typeface="Calibri Light" panose="020F0302020204030204" pitchFamily="34" charset="0"/>
                <a:cs typeface="Calibri Light" panose="020F0302020204030204" pitchFamily="34" charset="0"/>
              </a:rPr>
              <a:t> a CPU-t. Akár csak ha </a:t>
            </a:r>
            <a:r>
              <a:rPr lang="hu-HU" dirty="0" err="1">
                <a:solidFill>
                  <a:schemeClr val="tx1"/>
                </a:solidFill>
                <a:latin typeface="Calibri Light" panose="020F0302020204030204" pitchFamily="34" charset="0"/>
                <a:cs typeface="Calibri Light" panose="020F0302020204030204" pitchFamily="34" charset="0"/>
              </a:rPr>
              <a:t>ha</a:t>
            </a:r>
            <a:r>
              <a:rPr lang="hu-HU" dirty="0">
                <a:solidFill>
                  <a:schemeClr val="tx1"/>
                </a:solidFill>
                <a:latin typeface="Calibri Light" panose="020F0302020204030204" pitchFamily="34" charset="0"/>
                <a:cs typeface="Calibri Light" panose="020F0302020204030204" pitchFamily="34" charset="0"/>
              </a:rPr>
              <a:t> 100x ennyi kérést küldünk be. A CPU metrika semmit nem fog tudni mondani arra nézve, hogy mi lesz a kiszolgálási idő</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733561"/>
            <a:ext cx="2767766" cy="2982654"/>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 egy módszertani kérdés. Az </a:t>
            </a:r>
            <a:r>
              <a:rPr lang="hu-HU" dirty="0" err="1">
                <a:solidFill>
                  <a:schemeClr val="tx1"/>
                </a:solidFill>
                <a:latin typeface="Calibri Light" panose="020F0302020204030204" pitchFamily="34" charset="0"/>
                <a:cs typeface="Calibri Light" panose="020F0302020204030204" pitchFamily="34" charset="0"/>
              </a:rPr>
              <a:t>opitmizer</a:t>
            </a:r>
            <a:r>
              <a:rPr lang="hu-HU" dirty="0">
                <a:solidFill>
                  <a:schemeClr val="tx1"/>
                </a:solidFill>
                <a:latin typeface="Calibri Light" panose="020F0302020204030204" pitchFamily="34" charset="0"/>
                <a:cs typeface="Calibri Light" panose="020F0302020204030204" pitchFamily="34" charset="0"/>
              </a:rPr>
              <a:t> mindkét esetet tudja kezelni. De érdemes </a:t>
            </a:r>
            <a:r>
              <a:rPr lang="hu-HU" dirty="0" err="1">
                <a:solidFill>
                  <a:schemeClr val="tx1"/>
                </a:solidFill>
                <a:latin typeface="Calibri Light" panose="020F0302020204030204" pitchFamily="34" charset="0"/>
                <a:cs typeface="Calibri Light" panose="020F0302020204030204" pitchFamily="34" charset="0"/>
              </a:rPr>
              <a:t>különválasz</a:t>
            </a:r>
            <a:r>
              <a:rPr lang="hu-HU" dirty="0">
                <a:solidFill>
                  <a:schemeClr val="tx1"/>
                </a:solidFill>
                <a:latin typeface="Calibri Light" panose="020F0302020204030204" pitchFamily="34" charset="0"/>
                <a:cs typeface="Calibri Light" panose="020F0302020204030204" pitchFamily="34" charset="0"/>
              </a:rPr>
              <a:t>-tani és végig gondolni mindkét típusú esetet.</a:t>
            </a:r>
          </a:p>
        </p:txBody>
      </p:sp>
    </p:spTree>
    <p:extLst>
      <p:ext uri="{BB962C8B-B14F-4D97-AF65-F5344CB8AC3E}">
        <p14:creationId xmlns:p14="http://schemas.microsoft.com/office/powerpoint/2010/main" val="1563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48</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431999" y="2256849"/>
            <a:ext cx="8178601" cy="4094398"/>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X,</a:t>
            </a:r>
            <a:r>
              <a:rPr lang="hu-HU" dirty="0">
                <a:solidFill>
                  <a:schemeClr val="tx1"/>
                </a:solidFill>
                <a:latin typeface="Calibri Light" panose="020F0302020204030204" pitchFamily="34" charset="0"/>
                <a:cs typeface="Calibri Light" panose="020F0302020204030204" pitchFamily="34" charset="0"/>
              </a:rPr>
              <a:t> Viszont a beérkező kérések számát mérő metrika viszont már igen.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Hiszen feltanítás után tudni fogja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hogy két kérés esetén 30 mp a válaszidő 10 kérés esetén viszont a várakozás miatt a 10-ik kérés 10x30 másodperc múlva fog visszaérkezni.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egyben azt is jelenti, hogyha a válaszidőt 30 másodperc környékén akarom tartani, akkor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már egy ilyen megfigyelés alapján is tudni fogja, hogy 5x annyi VM-re lesz szüksége, hogy 10 kérést szét tudja osztani úgy, hogy a válaszidő kérésenként 30 mp körül legyen.</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És itt jön egy kis érdekesség.</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Nem kell ahhoz az </a:t>
            </a:r>
            <a:r>
              <a:rPr lang="hu-HU" dirty="0" err="1">
                <a:solidFill>
                  <a:schemeClr val="tx1"/>
                </a:solidFill>
                <a:latin typeface="Calibri Light" panose="020F0302020204030204" pitchFamily="34" charset="0"/>
                <a:cs typeface="Calibri Light" panose="020F0302020204030204" pitchFamily="34" charset="0"/>
              </a:rPr>
              <a:t>optimizernek</a:t>
            </a:r>
            <a:r>
              <a:rPr lang="hu-HU" dirty="0">
                <a:solidFill>
                  <a:schemeClr val="tx1"/>
                </a:solidFill>
                <a:latin typeface="Calibri Light" panose="020F0302020204030204" pitchFamily="34" charset="0"/>
                <a:cs typeface="Calibri Light" panose="020F0302020204030204" pitchFamily="34" charset="0"/>
              </a:rPr>
              <a:t> felskáláznia a tanulási időszakban 5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hogy rájöjjön erre az összefüggésre (ami lineáris a bejövő feladatok száma és a kiszolgálási idő között) hanem elég ha 2 VM-</a:t>
            </a:r>
            <a:r>
              <a:rPr lang="hu-HU" dirty="0" err="1">
                <a:solidFill>
                  <a:schemeClr val="tx1"/>
                </a:solidFill>
                <a:latin typeface="Calibri Light" panose="020F0302020204030204" pitchFamily="34" charset="0"/>
                <a:cs typeface="Calibri Light" panose="020F0302020204030204" pitchFamily="34" charset="0"/>
              </a:rPr>
              <a:t>ig</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skáláz</a:t>
            </a:r>
            <a:r>
              <a:rPr lang="hu-HU" dirty="0">
                <a:solidFill>
                  <a:schemeClr val="tx1"/>
                </a:solidFill>
                <a:latin typeface="Calibri Light" panose="020F0302020204030204" pitchFamily="34" charset="0"/>
                <a:cs typeface="Calibri Light" panose="020F0302020204030204" pitchFamily="34" charset="0"/>
              </a:rPr>
              <a:t> fel, hogy megtanulja milyen összefüggés van a (1) kiszolgálási idő (2) a VM-ek száma (3) és a bejövő feladatok száma között.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Úgy emlékszem, hogy a bejövő kérések száma egy metrika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jelenlegi beállításában.</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Vegyük az X a sorba állítás esetét</a:t>
            </a:r>
          </a:p>
        </p:txBody>
      </p:sp>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05381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Megjegyzés</a:t>
            </a:r>
            <a:endParaRPr lang="hu-HU" sz="3600"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Itt amellett próbálok érvelni, hogy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ebben az esetben proaktív lesz, és azt is pontosan meg tudja mondani, hogy hány új erőforrásra van szükség így egy lépésben a megfelelő mennyiségű új VM számot fogja kérni.</a:t>
            </a:r>
          </a:p>
        </p:txBody>
      </p:sp>
    </p:spTree>
    <p:extLst>
      <p:ext uri="{BB962C8B-B14F-4D97-AF65-F5344CB8AC3E}">
        <p14:creationId xmlns:p14="http://schemas.microsoft.com/office/powerpoint/2010/main" val="27779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49</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neurális háló úgy épül fel,</a:t>
            </a:r>
            <a:r>
              <a:rPr lang="hu-HU" dirty="0">
                <a:solidFill>
                  <a:schemeClr val="tx1"/>
                </a:solidFill>
                <a:latin typeface="Calibri Light" panose="020F0302020204030204" pitchFamily="34" charset="0"/>
                <a:cs typeface="Calibri Light" panose="020F0302020204030204" pitchFamily="34" charset="0"/>
              </a:rPr>
              <a:t> hogy azokat a metrikákat fogja nagyobb súllyal figyelembe venni amelyek a válaszidő meghatározásában nagyobb jelentőséggel bírnak a számára. A képen a vastagabb vonalak. [a </a:t>
            </a:r>
            <a:r>
              <a:rPr lang="hu-HU" dirty="0" err="1">
                <a:solidFill>
                  <a:schemeClr val="tx1"/>
                </a:solidFill>
                <a:latin typeface="Calibri Light" panose="020F0302020204030204" pitchFamily="34" charset="0"/>
                <a:cs typeface="Calibri Light" panose="020F0302020204030204" pitchFamily="34" charset="0"/>
              </a:rPr>
              <a:t>szníkódolás</a:t>
            </a:r>
            <a:r>
              <a:rPr lang="hu-HU" dirty="0">
                <a:solidFill>
                  <a:schemeClr val="tx1"/>
                </a:solidFill>
                <a:latin typeface="Calibri Light" panose="020F0302020204030204" pitchFamily="34" charset="0"/>
                <a:cs typeface="Calibri Light" panose="020F0302020204030204" pitchFamily="34" charset="0"/>
              </a:rPr>
              <a:t> a kapcsolat előjelére vonatkozik].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Tehát ha valamelyik metrika nem lesz releváns az adott esetben akkor azt 0 súllyal veszi figyelembe.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a korábbi méréseinkből készült, ahol mindig egy adott statikus oldalt kértünk el a webszervertől mindig ugyan azt.</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Egy pillanatra tekintsük át a hálót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4132649"/>
            <a:ext cx="2767766" cy="258356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Ezért látszik az, hogy a bemenő adatcsomagok száma[</a:t>
            </a:r>
            <a:r>
              <a:rPr lang="hu-HU" dirty="0" err="1">
                <a:solidFill>
                  <a:schemeClr val="tx1"/>
                </a:solidFill>
                <a:latin typeface="Calibri Light" panose="020F0302020204030204" pitchFamily="34" charset="0"/>
                <a:cs typeface="Calibri Light" panose="020F0302020204030204" pitchFamily="34" charset="0"/>
              </a:rPr>
              <a:t>pktin</a:t>
            </a:r>
            <a:r>
              <a:rPr lang="hu-HU" dirty="0">
                <a:solidFill>
                  <a:schemeClr val="tx1"/>
                </a:solidFill>
                <a:latin typeface="Calibri Light" panose="020F0302020204030204" pitchFamily="34" charset="0"/>
                <a:cs typeface="Calibri Light" panose="020F0302020204030204" pitchFamily="34" charset="0"/>
              </a:rPr>
              <a:t>], a bemenő adatforgalom [</a:t>
            </a:r>
            <a:r>
              <a:rPr lang="hu-HU" dirty="0" err="1">
                <a:solidFill>
                  <a:schemeClr val="tx1"/>
                </a:solidFill>
                <a:latin typeface="Calibri Light" panose="020F0302020204030204" pitchFamily="34" charset="0"/>
                <a:cs typeface="Calibri Light" panose="020F0302020204030204" pitchFamily="34" charset="0"/>
              </a:rPr>
              <a:t>KBIn</a:t>
            </a:r>
            <a:r>
              <a:rPr lang="hu-HU" dirty="0">
                <a:solidFill>
                  <a:schemeClr val="tx1"/>
                </a:solidFill>
                <a:latin typeface="Calibri Light" panose="020F0302020204030204" pitchFamily="34" charset="0"/>
                <a:cs typeface="Calibri Light" panose="020F0302020204030204" pitchFamily="34" charset="0"/>
              </a:rPr>
              <a:t>] és ugyanez kifelé szinte semmilyen releváns információt nem hordoz arra nézve, hogy mi lesz a válaszidő.</a:t>
            </a:r>
          </a:p>
        </p:txBody>
      </p:sp>
    </p:spTree>
    <p:extLst>
      <p:ext uri="{BB962C8B-B14F-4D97-AF65-F5344CB8AC3E}">
        <p14:creationId xmlns:p14="http://schemas.microsoft.com/office/powerpoint/2010/main" val="11064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a:t>
            </a:r>
            <a:r>
              <a:rPr lang="hu-HU" dirty="0">
                <a:solidFill>
                  <a:srgbClr val="C00000"/>
                </a:solidFill>
                <a:latin typeface="Calibri Light" panose="020F0302020204030204" pitchFamily="34" charset="0"/>
                <a:cs typeface="Calibri Light" panose="020F0302020204030204" pitchFamily="34" charset="0"/>
              </a:rPr>
              <a:t>valós válaszidőt</a:t>
            </a:r>
            <a:r>
              <a:rPr lang="hu-HU" dirty="0">
                <a:latin typeface="Calibri Light" panose="020F0302020204030204" pitchFamily="34" charset="0"/>
                <a:cs typeface="Calibri Light" panose="020F0302020204030204" pitchFamily="34" charset="0"/>
              </a:rPr>
              <a: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1" name="Ábra 18" title="Sablon utasítási nyíl">
            <a:extLst>
              <a:ext uri="{FF2B5EF4-FFF2-40B4-BE49-F238E27FC236}">
                <a16:creationId xmlns:a16="http://schemas.microsoft.com/office/drawing/2014/main" id="{E76654E0-A923-4641-B005-91C71EE687B3}"/>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52" name="Szöveg helye 14">
            <a:extLst>
              <a:ext uri="{FF2B5EF4-FFF2-40B4-BE49-F238E27FC236}">
                <a16:creationId xmlns:a16="http://schemas.microsoft.com/office/drawing/2014/main" id="{9C4CD278-19ED-4C5D-AFAF-F568352D358F}"/>
              </a:ext>
            </a:extLst>
          </p:cNvPr>
          <p:cNvSpPr txBox="1">
            <a:spLocks/>
          </p:cNvSpPr>
          <p:nvPr/>
        </p:nvSpPr>
        <p:spPr>
          <a:xfrm>
            <a:off x="5846394" y="5403810"/>
            <a:ext cx="2376647" cy="66015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 Neurális hálót minden új mérési eredmény beérkezése után újra tanítjuk</a:t>
            </a:r>
            <a:endParaRPr lang="en-GB" dirty="0">
              <a:latin typeface="Calibri Light" panose="020F0302020204030204" pitchFamily="34" charset="0"/>
              <a:cs typeface="Calibri Light" panose="020F0302020204030204" pitchFamily="34" charset="0"/>
            </a:endParaRP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pic>
        <p:nvPicPr>
          <p:cNvPr id="55" name="Kép 54">
            <a:extLst>
              <a:ext uri="{FF2B5EF4-FFF2-40B4-BE49-F238E27FC236}">
                <a16:creationId xmlns:a16="http://schemas.microsoft.com/office/drawing/2014/main" id="{7DF423B4-580F-4B90-A9EC-5DF9B8E57A08}"/>
              </a:ext>
            </a:extLst>
          </p:cNvPr>
          <p:cNvPicPr>
            <a:picLocks noChangeAspect="1"/>
          </p:cNvPicPr>
          <p:nvPr/>
        </p:nvPicPr>
        <p:blipFill>
          <a:blip r:embed="rId6"/>
          <a:stretch>
            <a:fillRect/>
          </a:stretch>
        </p:blipFill>
        <p:spPr>
          <a:xfrm>
            <a:off x="6366872" y="2531618"/>
            <a:ext cx="400050" cy="476250"/>
          </a:xfrm>
          <a:prstGeom prst="rect">
            <a:avLst/>
          </a:prstGeom>
        </p:spPr>
      </p:pic>
      <p:sp>
        <p:nvSpPr>
          <p:cNvPr id="43" name="Szöveg helye 17">
            <a:extLst>
              <a:ext uri="{FF2B5EF4-FFF2-40B4-BE49-F238E27FC236}">
                <a16:creationId xmlns:a16="http://schemas.microsoft.com/office/drawing/2014/main" id="{76F36472-4CB6-480F-A0A3-952870FD6D3A}"/>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5" name="Kép helye 6">
            <a:extLst>
              <a:ext uri="{FF2B5EF4-FFF2-40B4-BE49-F238E27FC236}">
                <a16:creationId xmlns:a16="http://schemas.microsoft.com/office/drawing/2014/main" id="{B0D48356-CC54-4F08-B990-F33FD6C0CB98}"/>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0A199436-5811-48A8-97A0-73D76D916E4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9" name="Kép helye 6">
            <a:extLst>
              <a:ext uri="{FF2B5EF4-FFF2-40B4-BE49-F238E27FC236}">
                <a16:creationId xmlns:a16="http://schemas.microsoft.com/office/drawing/2014/main" id="{16D89D0F-AD94-40D1-8B91-0CB6E512F89B}"/>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54" name="Kép helye 6">
            <a:extLst>
              <a:ext uri="{FF2B5EF4-FFF2-40B4-BE49-F238E27FC236}">
                <a16:creationId xmlns:a16="http://schemas.microsoft.com/office/drawing/2014/main" id="{ACAB47F8-805C-4EAA-89E8-2CB3016FFA1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cxnSp>
        <p:nvCxnSpPr>
          <p:cNvPr id="48" name="Egyenes összekötő nyíllal 8">
            <a:extLst>
              <a:ext uri="{FF2B5EF4-FFF2-40B4-BE49-F238E27FC236}">
                <a16:creationId xmlns:a16="http://schemas.microsoft.com/office/drawing/2014/main" id="{9EDE8479-232C-4442-BA42-9F98676C86AE}"/>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1484 -0.01667 L 0.07604 -0.01551 C 0.07604 -0.05325 0.07552 -0.09167 0.07565 -0.12871 L 0.15391 -0.12778 L 0.15391 -0.12732 " pathEditMode="relative" rAng="0" ptsTypes="AAAAA">
                                      <p:cBhvr>
                                        <p:cTn id="9" dur="1000" spd="-100000" fill="hold"/>
                                        <p:tgtEl>
                                          <p:spTgt spid="55"/>
                                        </p:tgtEl>
                                        <p:attrNameLst>
                                          <p:attrName>ppt_x</p:attrName>
                                          <p:attrName>ppt_y</p:attrName>
                                        </p:attrNameLst>
                                      </p:cBhvr>
                                      <p:rCtr x="8438" y="-5556"/>
                                    </p:animMotion>
                                  </p:childTnLst>
                                </p:cTn>
                              </p:par>
                            </p:childTnLst>
                          </p:cTn>
                        </p:par>
                        <p:par>
                          <p:cTn id="10" fill="hold">
                            <p:stCondLst>
                              <p:cond delay="1000"/>
                            </p:stCondLst>
                            <p:childTnLst>
                              <p:par>
                                <p:cTn id="11" presetID="1" presetClass="exit" presetSubtype="0" fill="hold" nodeType="afterEffect">
                                  <p:stCondLst>
                                    <p:cond delay="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53">
                                            <p:txEl>
                                              <p:pRg st="0" end="0"/>
                                            </p:txEl>
                                          </p:spTgt>
                                        </p:tgtEl>
                                        <p:attrNameLst>
                                          <p:attrName>style.visibility</p:attrName>
                                        </p:attrNameLst>
                                      </p:cBhvr>
                                      <p:to>
                                        <p:strVal val="visible"/>
                                      </p:to>
                                    </p:set>
                                    <p:animEffect transition="in" filter="fade">
                                      <p:cBhvr>
                                        <p:cTn id="34" dur="500"/>
                                        <p:tgtEl>
                                          <p:spTgt spid="53">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50" grpId="0"/>
      <p:bldP spid="51" grpId="0" animBg="1"/>
      <p:bldP spid="52" grpId="0"/>
      <p:bldP spid="53" grpId="0" build="allAtOnce"/>
      <p:bldP spid="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Architektúra</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3457776" y="50675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REST API végpontokat a már jól bevált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sofwer</a:t>
            </a:r>
            <a:r>
              <a:rPr lang="hu-HU" dirty="0">
                <a:solidFill>
                  <a:schemeClr val="tx1"/>
                </a:solidFill>
                <a:latin typeface="Calibri Light" panose="020F0302020204030204" pitchFamily="34" charset="0"/>
                <a:cs typeface="Calibri Light" panose="020F0302020204030204" pitchFamily="34" charset="0"/>
              </a:rPr>
              <a:t> segítségével terheljük</a:t>
            </a: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2501" y="1547248"/>
            <a:ext cx="2857500" cy="2857500"/>
          </a:xfrm>
          <a:prstGeom prst="rect">
            <a:avLst/>
          </a:prstGeom>
        </p:spPr>
      </p:pic>
      <p:pic>
        <p:nvPicPr>
          <p:cNvPr id="9" name="Kép 8">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35501" y="955336"/>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7601035" y="529572"/>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804" y="494038"/>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9122" y="2175328"/>
            <a:ext cx="2039795" cy="761168"/>
          </a:xfrm>
          <a:prstGeom prst="rect">
            <a:avLst/>
          </a:prstGeom>
        </p:spPr>
      </p:pic>
      <p:sp>
        <p:nvSpPr>
          <p:cNvPr id="35" name="Szöveg helye 14">
            <a:extLst>
              <a:ext uri="{FF2B5EF4-FFF2-40B4-BE49-F238E27FC236}">
                <a16:creationId xmlns:a16="http://schemas.microsoft.com/office/drawing/2014/main" id="{3DB59308-F16E-4A79-A657-478A5B814114}"/>
              </a:ext>
            </a:extLst>
          </p:cNvPr>
          <p:cNvSpPr txBox="1">
            <a:spLocks/>
          </p:cNvSpPr>
          <p:nvPr/>
        </p:nvSpPr>
        <p:spPr>
          <a:xfrm>
            <a:off x="5137120" y="2136485"/>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Ha például egy </a:t>
            </a:r>
            <a:r>
              <a:rPr lang="hu-HU" sz="3200" dirty="0" err="1">
                <a:solidFill>
                  <a:schemeClr val="tx1"/>
                </a:solidFill>
                <a:latin typeface="Arial" panose="020B0604020202020204" pitchFamily="34" charset="0"/>
                <a:cs typeface="Arial" panose="020B0604020202020204" pitchFamily="34" charset="0"/>
              </a:rPr>
              <a:t>adatfeltőltős</a:t>
            </a:r>
            <a:r>
              <a:rPr lang="hu-HU" sz="3200" dirty="0">
                <a:solidFill>
                  <a:schemeClr val="tx1"/>
                </a:solidFill>
                <a:latin typeface="Arial" panose="020B0604020202020204" pitchFamily="34" charset="0"/>
                <a:cs typeface="Arial" panose="020B0604020202020204" pitchFamily="34" charset="0"/>
              </a:rPr>
              <a:t> feladat van,</a:t>
            </a:r>
            <a:r>
              <a:rPr lang="hu-HU" dirty="0">
                <a:solidFill>
                  <a:schemeClr val="tx1"/>
                </a:solidFill>
                <a:latin typeface="Calibri Light" panose="020F0302020204030204" pitchFamily="34" charset="0"/>
                <a:cs typeface="Calibri Light" panose="020F0302020204030204" pitchFamily="34" charset="0"/>
              </a:rPr>
              <a:t> akkor a neurális hálóban ugyan ilyen architektúra mellett a bemenő adatforgalom fog nagy súllyal szerepelni.</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ráadásul olyan feladat van mögött ami fel is dolgozza a beküldött adatokat és a feldolgozás ideje egyenes arányban álla a válaszidővel akkor a bemenő adatok mérete lesz a legmeghatározóbb metrika arra nézve, hogy mi lesz a várható </a:t>
            </a:r>
            <a:r>
              <a:rPr lang="hu-HU" dirty="0" err="1">
                <a:solidFill>
                  <a:schemeClr val="tx1"/>
                </a:solidFill>
                <a:latin typeface="Calibri Light" panose="020F0302020204030204" pitchFamily="34" charset="0"/>
                <a:cs typeface="Calibri Light" panose="020F0302020204030204" pitchFamily="34" charset="0"/>
              </a:rPr>
              <a:t>válasziőd</a:t>
            </a:r>
            <a:r>
              <a:rPr lang="hu-HU" dirty="0">
                <a:solidFill>
                  <a:schemeClr val="tx1"/>
                </a:solidFill>
                <a:latin typeface="Calibri Light" panose="020F0302020204030204" pitchFamily="34" charset="0"/>
                <a:cs typeface="Calibri Light" panose="020F0302020204030204" pitchFamily="34" charset="0"/>
              </a:rPr>
              <a:t>.</a:t>
            </a:r>
          </a:p>
        </p:txBody>
      </p:sp>
      <p:sp>
        <p:nvSpPr>
          <p:cNvPr id="13" name="Szöveg helye 14">
            <a:extLst>
              <a:ext uri="{FF2B5EF4-FFF2-40B4-BE49-F238E27FC236}">
                <a16:creationId xmlns:a16="http://schemas.microsoft.com/office/drawing/2014/main" id="{BF8DB56C-BDDD-4247-BA35-3F7E53B214B4}"/>
              </a:ext>
            </a:extLst>
          </p:cNvPr>
          <p:cNvSpPr txBox="1">
            <a:spLocks/>
          </p:cNvSpPr>
          <p:nvPr/>
        </p:nvSpPr>
        <p:spPr>
          <a:xfrm>
            <a:off x="431999" y="1378966"/>
            <a:ext cx="8490953" cy="802081"/>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000" b="1" dirty="0">
                <a:solidFill>
                  <a:schemeClr val="tx1"/>
                </a:solidFill>
                <a:latin typeface="Arial" panose="020B0604020202020204" pitchFamily="34" charset="0"/>
                <a:cs typeface="Arial" panose="020B0604020202020204" pitchFamily="34" charset="0"/>
              </a:rPr>
              <a:t>Feltételezésem szerint</a:t>
            </a:r>
          </a:p>
        </p:txBody>
      </p:sp>
      <p:pic>
        <p:nvPicPr>
          <p:cNvPr id="16" name="Kép 15">
            <a:extLst>
              <a:ext uri="{FF2B5EF4-FFF2-40B4-BE49-F238E27FC236}">
                <a16:creationId xmlns:a16="http://schemas.microsoft.com/office/drawing/2014/main" id="{85B5C251-8A03-46DC-AF0D-61B07668228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65" y="2136485"/>
            <a:ext cx="4568189" cy="4372838"/>
          </a:xfrm>
          <a:prstGeom prst="rect">
            <a:avLst/>
          </a:prstGeom>
        </p:spPr>
      </p:pic>
      <p:sp>
        <p:nvSpPr>
          <p:cNvPr id="14" name="Szöveg helye 14">
            <a:extLst>
              <a:ext uri="{FF2B5EF4-FFF2-40B4-BE49-F238E27FC236}">
                <a16:creationId xmlns:a16="http://schemas.microsoft.com/office/drawing/2014/main" id="{947241DD-8CA9-43F9-81D9-18992F7A9FAF}"/>
              </a:ext>
            </a:extLst>
          </p:cNvPr>
          <p:cNvSpPr txBox="1">
            <a:spLocks/>
          </p:cNvSpPr>
          <p:nvPr/>
        </p:nvSpPr>
        <p:spPr>
          <a:xfrm>
            <a:off x="8867321" y="3858715"/>
            <a:ext cx="2767766" cy="285750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600" dirty="0">
                <a:solidFill>
                  <a:schemeClr val="tx1"/>
                </a:solidFill>
                <a:latin typeface="Arial" panose="020B0604020202020204" pitchFamily="34" charset="0"/>
                <a:cs typeface="Arial" panose="020B0604020202020204" pitchFamily="34" charset="0"/>
              </a:rPr>
              <a:t>!,</a:t>
            </a:r>
            <a:r>
              <a:rPr lang="hu-HU" dirty="0">
                <a:solidFill>
                  <a:schemeClr val="tx1"/>
                </a:solidFill>
                <a:latin typeface="Calibri Light" panose="020F0302020204030204" pitchFamily="34" charset="0"/>
                <a:cs typeface="Calibri Light" panose="020F0302020204030204" pitchFamily="34" charset="0"/>
              </a:rPr>
              <a:t> Fontos hangsúlyozni, hogy ez azért érdekes, mert lehet, hogy a válaszidő még a megadott értéken belül van, de amikor már látja, hogy egy nagyobb adatcsomag érkezik be, akkor tudja, hogy az ehhez tartozó válaszidő nagy és már ki tudja adni a felskálást még mielőtt kicsúszna a keretből.!</a:t>
            </a:r>
          </a:p>
        </p:txBody>
      </p:sp>
      <p:sp>
        <p:nvSpPr>
          <p:cNvPr id="2" name="Téglalap: szamárfül 1">
            <a:extLst>
              <a:ext uri="{FF2B5EF4-FFF2-40B4-BE49-F238E27FC236}">
                <a16:creationId xmlns:a16="http://schemas.microsoft.com/office/drawing/2014/main" id="{351B4113-63F1-4F31-998C-5F9A94A00862}"/>
              </a:ext>
            </a:extLst>
          </p:cNvPr>
          <p:cNvSpPr/>
          <p:nvPr/>
        </p:nvSpPr>
        <p:spPr>
          <a:xfrm>
            <a:off x="2585545" y="3363463"/>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Ezen az ábrán ismét a proaktív viselkedés mellett próbálok érvelni.</a:t>
            </a:r>
          </a:p>
        </p:txBody>
      </p:sp>
      <p:sp>
        <p:nvSpPr>
          <p:cNvPr id="17" name="Téglalap: szamárfül 16">
            <a:extLst>
              <a:ext uri="{FF2B5EF4-FFF2-40B4-BE49-F238E27FC236}">
                <a16:creationId xmlns:a16="http://schemas.microsoft.com/office/drawing/2014/main" id="{77D870B2-D5E1-4599-B192-442C92490C0F}"/>
              </a:ext>
            </a:extLst>
          </p:cNvPr>
          <p:cNvSpPr/>
          <p:nvPr/>
        </p:nvSpPr>
        <p:spPr>
          <a:xfrm>
            <a:off x="2579896" y="404595"/>
            <a:ext cx="8773904"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Erre vonatkozólag mindig van egy analógiám. Tegyük fel van egy vendéglőm, látom, hogy beesik 200 vendég egyszerre (egy külföldi turista csoport). Tudom, hogy meg fog csúszni a várakozási idő, holott jelenleg még minden rendben van.</a:t>
            </a:r>
          </a:p>
          <a:p>
            <a:pPr algn="ctr"/>
            <a:r>
              <a:rPr lang="hu-HU" dirty="0"/>
              <a:t>Mit teszek?</a:t>
            </a:r>
          </a:p>
          <a:p>
            <a:pPr algn="ctr"/>
            <a:r>
              <a:rPr lang="hu-HU" dirty="0"/>
              <a:t>Behívok két új szakácsot meg 4 pincért.</a:t>
            </a:r>
          </a:p>
          <a:p>
            <a:pPr algn="ctr"/>
            <a:r>
              <a:rPr lang="hu-HU" dirty="0"/>
              <a:t>Az </a:t>
            </a:r>
            <a:r>
              <a:rPr lang="hu-HU" dirty="0" err="1"/>
              <a:t>optimizer</a:t>
            </a:r>
            <a:r>
              <a:rPr lang="hu-HU" dirty="0"/>
              <a:t> pontosan ugyan így működik.</a:t>
            </a:r>
          </a:p>
        </p:txBody>
      </p:sp>
      <p:sp>
        <p:nvSpPr>
          <p:cNvPr id="19" name="Téglalap: szamárfül 18">
            <a:extLst>
              <a:ext uri="{FF2B5EF4-FFF2-40B4-BE49-F238E27FC236}">
                <a16:creationId xmlns:a16="http://schemas.microsoft.com/office/drawing/2014/main" id="{0C80B914-4799-4E71-946B-FD588A32E915}"/>
              </a:ext>
            </a:extLst>
          </p:cNvPr>
          <p:cNvSpPr/>
          <p:nvPr/>
        </p:nvSpPr>
        <p:spPr>
          <a:xfrm>
            <a:off x="5815557" y="3341342"/>
            <a:ext cx="2857500" cy="2706261"/>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a:t>Persze a valóságban nem lehet az éjszaka közepén két új szakácsot behívni 2 órára, de a VM-ek világában ez működik.</a:t>
            </a:r>
          </a:p>
        </p:txBody>
      </p:sp>
    </p:spTree>
    <p:extLst>
      <p:ext uri="{BB962C8B-B14F-4D97-AF65-F5344CB8AC3E}">
        <p14:creationId xmlns:p14="http://schemas.microsoft.com/office/powerpoint/2010/main" val="51479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zöveg helye 14">
            <a:extLst>
              <a:ext uri="{FF2B5EF4-FFF2-40B4-BE49-F238E27FC236}">
                <a16:creationId xmlns:a16="http://schemas.microsoft.com/office/drawing/2014/main" id="{8CD5D8BD-E8C4-4115-A3F4-868CA077D8C7}"/>
              </a:ext>
            </a:extLst>
          </p:cNvPr>
          <p:cNvSpPr txBox="1">
            <a:spLocks/>
          </p:cNvSpPr>
          <p:nvPr/>
        </p:nvSpPr>
        <p:spPr>
          <a:xfrm>
            <a:off x="1322519" y="5730156"/>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Valós kéréseket küldünk a web szervernek</a:t>
            </a:r>
            <a:endParaRPr lang="en-GB" dirty="0">
              <a:latin typeface="Calibri Light" panose="020F0302020204030204" pitchFamily="34" charset="0"/>
              <a:cs typeface="Calibri Light" panose="020F0302020204030204" pitchFamily="34" charset="0"/>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51</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cxnSp>
        <p:nvCxnSpPr>
          <p:cNvPr id="9" name="Egyenes összekötő nyíllal 8"/>
          <p:cNvCxnSpPr>
            <a:cxnSpLocks/>
            <a:stCxn id="19" idx="0"/>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Szöveg helye 17">
            <a:extLst>
              <a:ext uri="{FF2B5EF4-FFF2-40B4-BE49-F238E27FC236}">
                <a16:creationId xmlns:a16="http://schemas.microsoft.com/office/drawing/2014/main" id="{EF1735BC-D84A-49D9-A1F5-98B0F92CC4E6}"/>
              </a:ext>
            </a:extLst>
          </p:cNvPr>
          <p:cNvSpPr>
            <a:spLocks noGrp="1"/>
          </p:cNvSpPr>
          <p:nvPr>
            <p:ph type="body" sz="quarter" idx="17"/>
          </p:nvPr>
        </p:nvSpPr>
        <p:spPr>
          <a:xfrm>
            <a:off x="1322519" y="5375335"/>
            <a:ext cx="2160587" cy="354821"/>
          </a:xfrm>
        </p:spPr>
        <p:txBody>
          <a:bodyPr rtlCol="0">
            <a:normAutofit fontScale="62500" lnSpcReduction="20000"/>
          </a:bodyPr>
          <a:lstStyle/>
          <a:p>
            <a:pPr rtl="0"/>
            <a:r>
              <a:rPr lang="hu-HU" noProof="0" dirty="0"/>
              <a:t>Tanuló fázis 1</a:t>
            </a:r>
            <a:endParaRPr lang="en-GB" noProof="0" dirty="0"/>
          </a:p>
        </p:txBody>
      </p: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ez helyettesíti a valós felhasználókat</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2502157" flipH="1" flipV="1">
            <a:off x="2102559" y="1364381"/>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61988" y="1120021"/>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Calibri Light" panose="020F0302020204030204" pitchFamily="34" charset="0"/>
                <a:cs typeface="Calibri Light" panose="020F0302020204030204" pitchFamily="34" charset="0"/>
              </a:rPr>
              <a:t>Input requests </a:t>
            </a:r>
            <a:r>
              <a:rPr lang="hu-HU" dirty="0">
                <a:latin typeface="Calibri Light" panose="020F0302020204030204" pitchFamily="34" charset="0"/>
                <a:cs typeface="Calibri Light" panose="020F0302020204030204" pitchFamily="34" charset="0"/>
              </a:rPr>
              <a:t>időben változó</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tx1"/>
                </a:solidFill>
                <a:latin typeface="Calibri Light" panose="020F0302020204030204" pitchFamily="34" charset="0"/>
                <a:cs typeface="Calibri Light" panose="020F0302020204030204" pitchFamily="34" charset="0"/>
              </a:rPr>
              <a:t>Optimizer</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Calibri Light" panose="020F0302020204030204" pitchFamily="34" charset="0"/>
                <a:cs typeface="Calibri Light" panose="020F0302020204030204" pitchFamily="34" charset="0"/>
              </a:rPr>
              <a:t>Apache Web Server</a:t>
            </a:r>
          </a:p>
        </p:txBody>
      </p:sp>
      <p:pic>
        <p:nvPicPr>
          <p:cNvPr id="31" name="Kép 30">
            <a:extLst>
              <a:ext uri="{FF2B5EF4-FFF2-40B4-BE49-F238E27FC236}">
                <a16:creationId xmlns:a16="http://schemas.microsoft.com/office/drawing/2014/main" id="{77DD19DD-F106-49C7-84DD-EC79C116C532}"/>
              </a:ext>
            </a:extLst>
          </p:cNvPr>
          <p:cNvPicPr>
            <a:picLocks noChangeAspect="1"/>
          </p:cNvPicPr>
          <p:nvPr/>
        </p:nvPicPr>
        <p:blipFill>
          <a:blip r:embed="rId5"/>
          <a:stretch>
            <a:fillRect/>
          </a:stretch>
        </p:blipFill>
        <p:spPr>
          <a:xfrm>
            <a:off x="3161177" y="1286447"/>
            <a:ext cx="400050" cy="476250"/>
          </a:xfrm>
          <a:prstGeom prst="rect">
            <a:avLst/>
          </a:prstGeom>
        </p:spPr>
      </p:pic>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latin typeface="Calibri Light" panose="020F0302020204030204" pitchFamily="34" charset="0"/>
                <a:cs typeface="Calibri Light" panose="020F0302020204030204" pitchFamily="34" charset="0"/>
              </a:rPr>
              <a:t>Optimizer</a:t>
            </a:r>
          </a:p>
        </p:txBody>
      </p:sp>
      <p:sp>
        <p:nvSpPr>
          <p:cNvPr id="33" name="Szöveg helye 14">
            <a:extLst>
              <a:ext uri="{FF2B5EF4-FFF2-40B4-BE49-F238E27FC236}">
                <a16:creationId xmlns:a16="http://schemas.microsoft.com/office/drawing/2014/main" id="{7EE0E104-5198-47C6-A0A8-ED3B57EC35C3}"/>
              </a:ext>
            </a:extLst>
          </p:cNvPr>
          <p:cNvSpPr txBox="1">
            <a:spLocks/>
          </p:cNvSpPr>
          <p:nvPr/>
        </p:nvSpPr>
        <p:spPr>
          <a:xfrm>
            <a:off x="5213421" y="3605560"/>
            <a:ext cx="2160588" cy="1443518"/>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Naplózza és összegyűjti a bejövő adatokat, úgy mint</a:t>
            </a:r>
            <a:r>
              <a:rPr lang="en-GB" dirty="0">
                <a:latin typeface="Calibri Light" panose="020F0302020204030204" pitchFamily="34" charset="0"/>
                <a:cs typeface="Calibri Light" panose="020F0302020204030204" pitchFamily="34" charset="0"/>
              </a:rPr>
              <a:t>:</a:t>
            </a:r>
          </a:p>
          <a:p>
            <a:r>
              <a:rPr lang="en-GB" dirty="0">
                <a:latin typeface="Calibri Light" panose="020F0302020204030204" pitchFamily="34" charset="0"/>
                <a:cs typeface="Calibri Light" panose="020F0302020204030204" pitchFamily="34" charset="0"/>
              </a:rPr>
              <a:t>- Request rate</a:t>
            </a:r>
            <a:br>
              <a:rPr lang="hu-HU" dirty="0">
                <a:latin typeface="Calibri Light" panose="020F0302020204030204" pitchFamily="34" charset="0"/>
                <a:cs typeface="Calibri Light" panose="020F0302020204030204" pitchFamily="34" charset="0"/>
              </a:rPr>
            </a:br>
            <a:br>
              <a:rPr lang="hu-HU" dirty="0">
                <a:latin typeface="Calibri Light" panose="020F0302020204030204" pitchFamily="34" charset="0"/>
                <a:cs typeface="Calibri Light" panose="020F0302020204030204" pitchFamily="34" charset="0"/>
              </a:rPr>
            </a:br>
            <a:r>
              <a:rPr lang="hu-HU" dirty="0">
                <a:latin typeface="Calibri Light" panose="020F0302020204030204" pitchFamily="34" charset="0"/>
                <a:cs typeface="Calibri Light" panose="020F0302020204030204" pitchFamily="34" charset="0"/>
              </a:rPr>
              <a:t>és a válaszidőt szintén megmérjük</a:t>
            </a:r>
            <a:endParaRPr lang="en-GB" dirty="0">
              <a:latin typeface="Calibri Light" panose="020F0302020204030204" pitchFamily="34" charset="0"/>
              <a:cs typeface="Calibri Light" panose="020F0302020204030204" pitchFamily="34" charset="0"/>
            </a:endParaRPr>
          </a:p>
          <a:p>
            <a:endParaRPr lang="en-GB" dirty="0">
              <a:latin typeface="Calibri Light" panose="020F0302020204030204" pitchFamily="34" charset="0"/>
              <a:cs typeface="Calibri Light" panose="020F0302020204030204" pitchFamily="34" charset="0"/>
            </a:endParaRPr>
          </a:p>
        </p:txBody>
      </p:sp>
      <p:pic>
        <p:nvPicPr>
          <p:cNvPr id="11" name="Kép 10">
            <a:extLst>
              <a:ext uri="{FF2B5EF4-FFF2-40B4-BE49-F238E27FC236}">
                <a16:creationId xmlns:a16="http://schemas.microsoft.com/office/drawing/2014/main" id="{4C607F53-93EC-4D4D-B7D4-8360D1E83D41}"/>
              </a:ext>
            </a:extLst>
          </p:cNvPr>
          <p:cNvPicPr>
            <a:picLocks noChangeAspect="1"/>
          </p:cNvPicPr>
          <p:nvPr/>
        </p:nvPicPr>
        <p:blipFill>
          <a:blip r:embed="rId5"/>
          <a:stretch>
            <a:fillRect/>
          </a:stretch>
        </p:blipFill>
        <p:spPr>
          <a:xfrm>
            <a:off x="6350952" y="2513848"/>
            <a:ext cx="400050" cy="476250"/>
          </a:xfrm>
          <a:prstGeom prst="rect">
            <a:avLst/>
          </a:prstGeom>
        </p:spPr>
      </p:pic>
      <p:sp>
        <p:nvSpPr>
          <p:cNvPr id="35" name="Szöveg helye 19">
            <a:extLst>
              <a:ext uri="{FF2B5EF4-FFF2-40B4-BE49-F238E27FC236}">
                <a16:creationId xmlns:a16="http://schemas.microsoft.com/office/drawing/2014/main" id="{C94D307F-760F-40A2-9B43-134E8189EE20}"/>
              </a:ext>
            </a:extLst>
          </p:cNvPr>
          <p:cNvSpPr txBox="1">
            <a:spLocks/>
          </p:cNvSpPr>
          <p:nvPr/>
        </p:nvSpPr>
        <p:spPr>
          <a:xfrm>
            <a:off x="3362938" y="1195207"/>
            <a:ext cx="1657605" cy="203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Input request</a:t>
            </a:r>
            <a:endParaRPr lang="en-GB" sz="1400" dirty="0"/>
          </a:p>
        </p:txBody>
      </p:sp>
      <p:sp>
        <p:nvSpPr>
          <p:cNvPr id="45" name="Szöveg helye 17">
            <a:extLst>
              <a:ext uri="{FF2B5EF4-FFF2-40B4-BE49-F238E27FC236}">
                <a16:creationId xmlns:a16="http://schemas.microsoft.com/office/drawing/2014/main" id="{979C32AA-BA80-4B7A-A1A7-59FBCBEF996D}"/>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46" name="Kép helye 6">
            <a:extLst>
              <a:ext uri="{FF2B5EF4-FFF2-40B4-BE49-F238E27FC236}">
                <a16:creationId xmlns:a16="http://schemas.microsoft.com/office/drawing/2014/main" id="{918F8690-A4BF-4368-A7EA-E11E311C9A2C}"/>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47" name="Kép helye 6">
            <a:extLst>
              <a:ext uri="{FF2B5EF4-FFF2-40B4-BE49-F238E27FC236}">
                <a16:creationId xmlns:a16="http://schemas.microsoft.com/office/drawing/2014/main" id="{7D2D2EB6-1BA4-445E-B751-59AC197CCE2F}"/>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48" name="Kép helye 6">
            <a:extLst>
              <a:ext uri="{FF2B5EF4-FFF2-40B4-BE49-F238E27FC236}">
                <a16:creationId xmlns:a16="http://schemas.microsoft.com/office/drawing/2014/main" id="{EA3B7C10-B4C1-434D-B274-5F6BA1CED724}"/>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49" name="Kép helye 6">
            <a:extLst>
              <a:ext uri="{FF2B5EF4-FFF2-40B4-BE49-F238E27FC236}">
                <a16:creationId xmlns:a16="http://schemas.microsoft.com/office/drawing/2014/main" id="{F7A6309A-FF41-442A-8AD1-173F7CBBD15B}"/>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37" name="Téglalap 36">
            <a:extLst>
              <a:ext uri="{FF2B5EF4-FFF2-40B4-BE49-F238E27FC236}">
                <a16:creationId xmlns:a16="http://schemas.microsoft.com/office/drawing/2014/main" id="{20ED3D7E-02B6-4C1D-AE05-7BE1C802E4F1}"/>
              </a:ext>
            </a:extLst>
          </p:cNvPr>
          <p:cNvSpPr/>
          <p:nvPr/>
        </p:nvSpPr>
        <p:spPr>
          <a:xfrm>
            <a:off x="5199266" y="3129297"/>
            <a:ext cx="2180517" cy="2182476"/>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endParaRPr lang="hu-HU" dirty="0">
              <a:solidFill>
                <a:schemeClr val="tx1"/>
              </a:solidFill>
              <a:latin typeface="Calibri Light" panose="020F0302020204030204" pitchFamily="34" charset="0"/>
              <a:cs typeface="Calibri Light" panose="020F0302020204030204" pitchFamily="34" charset="0"/>
            </a:endParaRPr>
          </a:p>
          <a:p>
            <a:pPr algn="ctr"/>
            <a:r>
              <a:rPr lang="hu-HU" dirty="0">
                <a:solidFill>
                  <a:schemeClr val="tx1"/>
                </a:solidFill>
                <a:latin typeface="Calibri Light" panose="020F0302020204030204" pitchFamily="34" charset="0"/>
                <a:cs typeface="Calibri Light" panose="020F0302020204030204" pitchFamily="34" charset="0"/>
              </a:rPr>
              <a:t>O</a:t>
            </a:r>
            <a:r>
              <a:rPr lang="en-US" dirty="0" err="1">
                <a:solidFill>
                  <a:schemeClr val="tx1"/>
                </a:solidFill>
                <a:latin typeface="Calibri Light" panose="020F0302020204030204" pitchFamily="34" charset="0"/>
                <a:cs typeface="Calibri Light" panose="020F0302020204030204" pitchFamily="34" charset="0"/>
              </a:rPr>
              <a:t>ptimizer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38" name="Kép 37">
            <a:extLst>
              <a:ext uri="{FF2B5EF4-FFF2-40B4-BE49-F238E27FC236}">
                <a16:creationId xmlns:a16="http://schemas.microsoft.com/office/drawing/2014/main" id="{85D17852-93DE-47C3-ACB2-FB24E55C6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074" y="2789469"/>
            <a:ext cx="2857500" cy="2857500"/>
          </a:xfrm>
          <a:prstGeom prst="rect">
            <a:avLst/>
          </a:prstGeom>
        </p:spPr>
      </p:pic>
      <p:sp>
        <p:nvSpPr>
          <p:cNvPr id="39" name="Téglalap 38">
            <a:extLst>
              <a:ext uri="{FF2B5EF4-FFF2-40B4-BE49-F238E27FC236}">
                <a16:creationId xmlns:a16="http://schemas.microsoft.com/office/drawing/2014/main" id="{106D9DED-13CD-4956-841A-1859A7DF8C12}"/>
              </a:ext>
            </a:extLst>
          </p:cNvPr>
          <p:cNvSpPr/>
          <p:nvPr/>
        </p:nvSpPr>
        <p:spPr>
          <a:xfrm>
            <a:off x="451060" y="2493254"/>
            <a:ext cx="2180517" cy="2182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tx1"/>
                </a:solidFill>
                <a:latin typeface="Calibri Light" panose="020F0302020204030204" pitchFamily="34" charset="0"/>
                <a:cs typeface="Calibri Light" panose="020F0302020204030204" pitchFamily="34" charset="0"/>
              </a:rPr>
              <a:t>Külső forrást használok a kérések generálásához</a:t>
            </a:r>
            <a:endParaRPr lang="en-GB" dirty="0">
              <a:solidFill>
                <a:schemeClr val="tx1"/>
              </a:solidFill>
              <a:latin typeface="Calibri Light" panose="020F0302020204030204" pitchFamily="34" charset="0"/>
              <a:cs typeface="Calibri Light" panose="020F0302020204030204" pitchFamily="34" charset="0"/>
            </a:endParaRPr>
          </a:p>
        </p:txBody>
      </p:sp>
      <p:sp>
        <p:nvSpPr>
          <p:cNvPr id="4" name="Felirat: íves vonal kiemelősávval 3">
            <a:extLst>
              <a:ext uri="{FF2B5EF4-FFF2-40B4-BE49-F238E27FC236}">
                <a16:creationId xmlns:a16="http://schemas.microsoft.com/office/drawing/2014/main" id="{55202FC6-5CB4-4EE5-99FD-2443BA66F3C7}"/>
              </a:ext>
            </a:extLst>
          </p:cNvPr>
          <p:cNvSpPr/>
          <p:nvPr/>
        </p:nvSpPr>
        <p:spPr>
          <a:xfrm>
            <a:off x="4335517" y="2011535"/>
            <a:ext cx="3038492" cy="2008672"/>
          </a:xfrm>
          <a:prstGeom prst="accentCallout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Ez az egész amit most leírtam úgy épül be a korábbi architektúra ábrába, hogy</a:t>
            </a:r>
          </a:p>
        </p:txBody>
      </p:sp>
      <p:sp>
        <p:nvSpPr>
          <p:cNvPr id="40" name="Felirat: íves vonal kiemelősávval 39">
            <a:extLst>
              <a:ext uri="{FF2B5EF4-FFF2-40B4-BE49-F238E27FC236}">
                <a16:creationId xmlns:a16="http://schemas.microsoft.com/office/drawing/2014/main" id="{81F747BE-E1D5-4D7F-9725-3DA009FAEA96}"/>
              </a:ext>
            </a:extLst>
          </p:cNvPr>
          <p:cNvSpPr/>
          <p:nvPr/>
        </p:nvSpPr>
        <p:spPr>
          <a:xfrm>
            <a:off x="4330257" y="4576063"/>
            <a:ext cx="3038492" cy="2008672"/>
          </a:xfrm>
          <a:prstGeom prst="accentCallout2">
            <a:avLst>
              <a:gd name="adj1" fmla="val 18750"/>
              <a:gd name="adj2" fmla="val -8333"/>
              <a:gd name="adj3" fmla="val 18750"/>
              <a:gd name="adj4" fmla="val -16667"/>
              <a:gd name="adj5" fmla="val 8897"/>
              <a:gd name="adj6" fmla="val -4251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 </a:t>
            </a:r>
            <a:r>
              <a:rPr lang="hu-HU" sz="1600" dirty="0" err="1"/>
              <a:t>JMeter</a:t>
            </a:r>
            <a:r>
              <a:rPr lang="hu-HU" sz="1600" dirty="0"/>
              <a:t> kiegészül egy csomó új </a:t>
            </a:r>
            <a:r>
              <a:rPr lang="hu-HU" sz="1600" dirty="0" err="1"/>
              <a:t>specializát</a:t>
            </a:r>
            <a:r>
              <a:rPr lang="hu-HU" sz="1600" dirty="0"/>
              <a:t> </a:t>
            </a:r>
            <a:r>
              <a:rPr lang="hu-HU" sz="1600" dirty="0" err="1"/>
              <a:t>terheléstesztel</a:t>
            </a:r>
            <a:r>
              <a:rPr lang="hu-HU" sz="1600" dirty="0"/>
              <a:t> (</a:t>
            </a:r>
            <a:r>
              <a:rPr lang="hu-HU" sz="1600" dirty="0" err="1"/>
              <a:t>cpu</a:t>
            </a:r>
            <a:r>
              <a:rPr lang="hu-HU" sz="1600" dirty="0"/>
              <a:t>, </a:t>
            </a:r>
            <a:r>
              <a:rPr lang="hu-HU" sz="1600" dirty="0" err="1"/>
              <a:t>io</a:t>
            </a:r>
            <a:r>
              <a:rPr lang="hu-HU" sz="1600" dirty="0"/>
              <a:t>, net, </a:t>
            </a:r>
            <a:r>
              <a:rPr lang="hu-HU" sz="1600" dirty="0" err="1"/>
              <a:t>hdd</a:t>
            </a:r>
            <a:r>
              <a:rPr lang="hu-HU" sz="1600" dirty="0"/>
              <a:t>, intenzív)</a:t>
            </a:r>
          </a:p>
        </p:txBody>
      </p:sp>
      <p:sp>
        <p:nvSpPr>
          <p:cNvPr id="42" name="Felirat: íves vonal kiemelősávval 41">
            <a:extLst>
              <a:ext uri="{FF2B5EF4-FFF2-40B4-BE49-F238E27FC236}">
                <a16:creationId xmlns:a16="http://schemas.microsoft.com/office/drawing/2014/main" id="{492C772F-84CD-4407-9D9E-F99505C55878}"/>
              </a:ext>
            </a:extLst>
          </p:cNvPr>
          <p:cNvSpPr/>
          <p:nvPr/>
        </p:nvSpPr>
        <p:spPr>
          <a:xfrm>
            <a:off x="7888014" y="4586569"/>
            <a:ext cx="3038492" cy="2008672"/>
          </a:xfrm>
          <a:prstGeom prst="accentCallout2">
            <a:avLst>
              <a:gd name="adj1" fmla="val 18750"/>
              <a:gd name="adj2" fmla="val -8333"/>
              <a:gd name="adj3" fmla="val -27558"/>
              <a:gd name="adj4" fmla="val -8365"/>
              <a:gd name="adj5" fmla="val -53108"/>
              <a:gd name="adj6" fmla="val 1248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sz="1600" dirty="0"/>
              <a:t>Ahol korábban a WordPress volt ott most egy minden típusú tesztre felkészített JAVA alkalmazás áll ami </a:t>
            </a:r>
            <a:r>
              <a:rPr lang="hu-HU" sz="1600" dirty="0" err="1"/>
              <a:t>különböz</a:t>
            </a:r>
            <a:r>
              <a:rPr lang="hu-HU" sz="1600" dirty="0"/>
              <a:t> REST API-</a:t>
            </a:r>
            <a:r>
              <a:rPr lang="hu-HU" sz="1600" dirty="0" err="1"/>
              <a:t>kon</a:t>
            </a:r>
            <a:r>
              <a:rPr lang="hu-HU" sz="1600" dirty="0"/>
              <a:t> keresztül megszólítható.</a:t>
            </a:r>
          </a:p>
        </p:txBody>
      </p:sp>
    </p:spTree>
    <p:extLst>
      <p:ext uri="{BB962C8B-B14F-4D97-AF65-F5344CB8AC3E}">
        <p14:creationId xmlns:p14="http://schemas.microsoft.com/office/powerpoint/2010/main" val="163684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Hogyan tovább?</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52</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72592" y="1015403"/>
            <a:ext cx="790691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Józsi a következő kérdéseket vettet fel: [amelyeken szeretnék tovább haladni]</a:t>
            </a:r>
          </a:p>
        </p:txBody>
      </p:sp>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2" name="Szöveg helye 14">
            <a:extLst>
              <a:ext uri="{FF2B5EF4-FFF2-40B4-BE49-F238E27FC236}">
                <a16:creationId xmlns:a16="http://schemas.microsoft.com/office/drawing/2014/main" id="{7865E3CD-4B0C-43BF-A8D2-6DC63F372EF4}"/>
              </a:ext>
            </a:extLst>
          </p:cNvPr>
          <p:cNvSpPr txBox="1">
            <a:spLocks/>
          </p:cNvSpPr>
          <p:nvPr/>
        </p:nvSpPr>
        <p:spPr>
          <a:xfrm>
            <a:off x="473393" y="46648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4,</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User</a:t>
            </a:r>
            <a:r>
              <a:rPr lang="hu-HU" dirty="0">
                <a:solidFill>
                  <a:schemeClr val="tx1"/>
                </a:solidFill>
                <a:latin typeface="Calibri Light" panose="020F0302020204030204" pitchFamily="34" charset="0"/>
                <a:cs typeface="Calibri Light" panose="020F0302020204030204" pitchFamily="34" charset="0"/>
              </a:rPr>
              <a:t> élmény növelése – hogyan lehet rögtön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tenni az eszközt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3" name="Szöveg helye 14">
            <a:extLst>
              <a:ext uri="{FF2B5EF4-FFF2-40B4-BE49-F238E27FC236}">
                <a16:creationId xmlns:a16="http://schemas.microsoft.com/office/drawing/2014/main" id="{C88BF651-9AF4-4BB4-95A2-98BCC26BEC0A}"/>
              </a:ext>
            </a:extLst>
          </p:cNvPr>
          <p:cNvSpPr txBox="1">
            <a:spLocks/>
          </p:cNvSpPr>
          <p:nvPr/>
        </p:nvSpPr>
        <p:spPr>
          <a:xfrm>
            <a:off x="945183" y="500004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Releváns kérdés, de jelenleg </a:t>
            </a:r>
            <a:r>
              <a:rPr lang="hu-HU" dirty="0" err="1">
                <a:solidFill>
                  <a:schemeClr val="tx1"/>
                </a:solidFill>
                <a:latin typeface="Calibri Light" panose="020F0302020204030204" pitchFamily="34" charset="0"/>
                <a:cs typeface="Calibri Light" panose="020F0302020204030204" pitchFamily="34" charset="0"/>
              </a:rPr>
              <a:t>nics</a:t>
            </a:r>
            <a:r>
              <a:rPr lang="hu-HU" dirty="0">
                <a:solidFill>
                  <a:schemeClr val="tx1"/>
                </a:solidFill>
                <a:latin typeface="Calibri Light" panose="020F0302020204030204" pitchFamily="34" charset="0"/>
                <a:cs typeface="Calibri Light" panose="020F0302020204030204" pitchFamily="34" charset="0"/>
              </a:rPr>
              <a:t> rá jól kidolgozott válaszom [ötletek vannak]</a:t>
            </a:r>
          </a:p>
        </p:txBody>
      </p:sp>
    </p:spTree>
    <p:extLst>
      <p:ext uri="{BB962C8B-B14F-4D97-AF65-F5344CB8AC3E}">
        <p14:creationId xmlns:p14="http://schemas.microsoft.com/office/powerpoint/2010/main" val="37382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77881899-E6BA-4BAF-8110-051B7E6DC8B8}"/>
              </a:ext>
            </a:extLst>
          </p:cNvPr>
          <p:cNvGrpSpPr/>
          <p:nvPr/>
        </p:nvGrpSpPr>
        <p:grpSpPr>
          <a:xfrm>
            <a:off x="472591" y="1722594"/>
            <a:ext cx="11719408" cy="1376579"/>
            <a:chOff x="472591" y="1722594"/>
            <a:chExt cx="11719408" cy="1376579"/>
          </a:xfrm>
        </p:grpSpPr>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472591" y="1722594"/>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1,</a:t>
              </a:r>
              <a:r>
                <a:rPr lang="hu-HU" dirty="0">
                  <a:solidFill>
                    <a:schemeClr val="tx1"/>
                  </a:solidFill>
                  <a:latin typeface="Calibri Light" panose="020F0302020204030204" pitchFamily="34" charset="0"/>
                  <a:cs typeface="Calibri Light" panose="020F0302020204030204" pitchFamily="34" charset="0"/>
                </a:rPr>
                <a:t> Kertész Gábor szakmai kifogásai a </a:t>
              </a:r>
              <a:r>
                <a:rPr lang="hu-HU" dirty="0" err="1">
                  <a:solidFill>
                    <a:schemeClr val="tx1"/>
                  </a:solidFill>
                  <a:latin typeface="Calibri Light" panose="020F0302020204030204" pitchFamily="34" charset="0"/>
                  <a:cs typeface="Calibri Light" panose="020F0302020204030204" pitchFamily="34" charset="0"/>
                </a:rPr>
                <a:t>válassztott</a:t>
              </a:r>
              <a:r>
                <a:rPr lang="hu-HU" dirty="0">
                  <a:solidFill>
                    <a:schemeClr val="tx1"/>
                  </a:solidFill>
                  <a:latin typeface="Calibri Light" panose="020F0302020204030204" pitchFamily="34" charset="0"/>
                  <a:cs typeface="Calibri Light" panose="020F0302020204030204" pitchFamily="34" charset="0"/>
                </a:rPr>
                <a:t> modell ellen.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0" name="Szöveg helye 14">
              <a:extLst>
                <a:ext uri="{FF2B5EF4-FFF2-40B4-BE49-F238E27FC236}">
                  <a16:creationId xmlns:a16="http://schemas.microsoft.com/office/drawing/2014/main" id="{19B9504A-BCF0-4DF5-9119-F012BBC183EF}"/>
                </a:ext>
              </a:extLst>
            </p:cNvPr>
            <p:cNvSpPr txBox="1">
              <a:spLocks/>
            </p:cNvSpPr>
            <p:nvPr/>
          </p:nvSpPr>
          <p:spPr>
            <a:xfrm>
              <a:off x="945182" y="20935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LSTM modell összevetése a jelenlegivel teljesen releváns kutatási téma lehet</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53</a:t>
            </a:fld>
            <a:endParaRPr lang="en-GB" dirty="0"/>
          </a:p>
        </p:txBody>
      </p:sp>
      <p:sp>
        <p:nvSpPr>
          <p:cNvPr id="15" name="Szöveg helye 14">
            <a:extLst>
              <a:ext uri="{FF2B5EF4-FFF2-40B4-BE49-F238E27FC236}">
                <a16:creationId xmlns:a16="http://schemas.microsoft.com/office/drawing/2014/main" id="{F58227C4-4CD8-4B6B-9279-6DA6E9EC61F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Teljesen jogos felvetés,</a:t>
            </a:r>
            <a:r>
              <a:rPr lang="hu-HU" dirty="0">
                <a:solidFill>
                  <a:schemeClr val="tx1"/>
                </a:solidFill>
                <a:latin typeface="Calibri Light" panose="020F0302020204030204" pitchFamily="34" charset="0"/>
                <a:cs typeface="Calibri Light" panose="020F0302020204030204" pitchFamily="34" charset="0"/>
              </a:rPr>
              <a:t> a történeti hűséghez hozzátartozik, hogy egy meglévő elgondolást akartunk implementálni és </a:t>
            </a:r>
            <a:r>
              <a:rPr lang="hu-HU" dirty="0" err="1">
                <a:solidFill>
                  <a:schemeClr val="tx1"/>
                </a:solidFill>
                <a:latin typeface="Calibri Light" panose="020F0302020204030204" pitchFamily="34" charset="0"/>
                <a:cs typeface="Calibri Light" panose="020F0302020204030204" pitchFamily="34" charset="0"/>
              </a:rPr>
              <a:t>alakalmazni</a:t>
            </a:r>
            <a:r>
              <a:rPr lang="hu-HU" dirty="0">
                <a:solidFill>
                  <a:schemeClr val="tx1"/>
                </a:solidFill>
                <a:latin typeface="Calibri Light" panose="020F0302020204030204" pitchFamily="34" charset="0"/>
                <a:cs typeface="Calibri Light" panose="020F0302020204030204" pitchFamily="34" charset="0"/>
              </a:rPr>
              <a:t>.</a:t>
            </a:r>
          </a:p>
        </p:txBody>
      </p:sp>
      <p:sp>
        <p:nvSpPr>
          <p:cNvPr id="24" name="Szöveg helye 14">
            <a:extLst>
              <a:ext uri="{FF2B5EF4-FFF2-40B4-BE49-F238E27FC236}">
                <a16:creationId xmlns:a16="http://schemas.microsoft.com/office/drawing/2014/main" id="{42814B5E-DDA6-462F-9111-8A6A16C67380}"/>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Jó ötlet, tervbe volt véve,</a:t>
            </a:r>
            <a:r>
              <a:rPr lang="hu-HU" dirty="0">
                <a:solidFill>
                  <a:schemeClr val="tx1"/>
                </a:solidFill>
                <a:latin typeface="Calibri Light" panose="020F0302020204030204" pitchFamily="34" charset="0"/>
                <a:cs typeface="Calibri Light" panose="020F0302020204030204" pitchFamily="34" charset="0"/>
              </a:rPr>
              <a:t> az egész kutatás logikája úgy volt felépítve, hogy ezt a megoldást csak akkor fogadom el, ha össze tudom vetni a másik (eredeti) elképzeléssel és mérésekkel tudom igazolni az utóbbi létjogosultságát.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Mivel még az eredetit sem tudtuk összevetni a </a:t>
            </a:r>
            <a:r>
              <a:rPr lang="hu-HU" dirty="0" err="1">
                <a:solidFill>
                  <a:schemeClr val="tx1"/>
                </a:solidFill>
                <a:latin typeface="Calibri Light" panose="020F0302020204030204" pitchFamily="34" charset="0"/>
                <a:cs typeface="Calibri Light" panose="020F0302020204030204" pitchFamily="34" charset="0"/>
              </a:rPr>
              <a:t>threshold</a:t>
            </a:r>
            <a:r>
              <a:rPr lang="hu-HU" dirty="0">
                <a:solidFill>
                  <a:schemeClr val="tx1"/>
                </a:solidFill>
                <a:latin typeface="Calibri Light" panose="020F0302020204030204" pitchFamily="34" charset="0"/>
                <a:cs typeface="Calibri Light" panose="020F0302020204030204" pitchFamily="34" charset="0"/>
              </a:rPr>
              <a:t> alapúval ezért idáig nem </a:t>
            </a:r>
            <a:r>
              <a:rPr lang="hu-HU" dirty="0" err="1">
                <a:solidFill>
                  <a:schemeClr val="tx1"/>
                </a:solidFill>
                <a:latin typeface="Calibri Light" panose="020F0302020204030204" pitchFamily="34" charset="0"/>
                <a:cs typeface="Calibri Light" panose="020F0302020204030204" pitchFamily="34" charset="0"/>
              </a:rPr>
              <a:t>juttottunk</a:t>
            </a:r>
            <a:r>
              <a:rPr lang="hu-HU" dirty="0">
                <a:solidFill>
                  <a:schemeClr val="tx1"/>
                </a:solidFill>
                <a:latin typeface="Calibri Light" panose="020F0302020204030204" pitchFamily="34" charset="0"/>
                <a:cs typeface="Calibri Light" panose="020F0302020204030204" pitchFamily="34" charset="0"/>
              </a:rPr>
              <a: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Tervbe volt véve, hogy ezt a </a:t>
            </a:r>
            <a:r>
              <a:rPr lang="hu-HU" dirty="0" err="1">
                <a:solidFill>
                  <a:schemeClr val="tx1"/>
                </a:solidFill>
                <a:latin typeface="Calibri Light" panose="020F0302020204030204" pitchFamily="34" charset="0"/>
                <a:cs typeface="Calibri Light" panose="020F0302020204030204" pitchFamily="34" charset="0"/>
              </a:rPr>
              <a:t>módsezrt</a:t>
            </a:r>
            <a:r>
              <a:rPr lang="hu-HU" dirty="0">
                <a:solidFill>
                  <a:schemeClr val="tx1"/>
                </a:solidFill>
                <a:latin typeface="Calibri Light" panose="020F0302020204030204" pitchFamily="34" charset="0"/>
                <a:cs typeface="Calibri Light" panose="020F0302020204030204" pitchFamily="34" charset="0"/>
              </a:rPr>
              <a:t> mint hozzáadott kutatási értéket prezentáljuk.</a:t>
            </a:r>
          </a:p>
        </p:txBody>
      </p:sp>
      <p:sp>
        <p:nvSpPr>
          <p:cNvPr id="26" name="Szöveg helye 14">
            <a:extLst>
              <a:ext uri="{FF2B5EF4-FFF2-40B4-BE49-F238E27FC236}">
                <a16:creationId xmlns:a16="http://schemas.microsoft.com/office/drawing/2014/main" id="{422D72C3-F872-4205-8D7D-8D8642B7AA5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A szimulációs környezet,</a:t>
            </a:r>
            <a:r>
              <a:rPr lang="hu-HU" dirty="0">
                <a:solidFill>
                  <a:schemeClr val="tx1"/>
                </a:solidFill>
                <a:latin typeface="Calibri Light" panose="020F0302020204030204" pitchFamily="34" charset="0"/>
                <a:cs typeface="Calibri Light" panose="020F0302020204030204" pitchFamily="34" charset="0"/>
              </a:rPr>
              <a:t>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(következő) vázolni is fogom, hogy milyen kísérlet keretében képzeltem ezt el.</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Természetesen ha azon a teszten átmegy akkor a </a:t>
            </a:r>
            <a:r>
              <a:rPr lang="hu-HU" dirty="0" err="1">
                <a:solidFill>
                  <a:schemeClr val="tx1"/>
                </a:solidFill>
                <a:latin typeface="Calibri Light" panose="020F0302020204030204" pitchFamily="34" charset="0"/>
                <a:cs typeface="Calibri Light" panose="020F0302020204030204" pitchFamily="34" charset="0"/>
              </a:rPr>
              <a:t>production</a:t>
            </a:r>
            <a:r>
              <a:rPr lang="hu-HU" dirty="0">
                <a:solidFill>
                  <a:schemeClr val="tx1"/>
                </a:solidFill>
                <a:latin typeface="Calibri Light" panose="020F0302020204030204" pitchFamily="34" charset="0"/>
                <a:cs typeface="Calibri Light" panose="020F0302020204030204" pitchFamily="34" charset="0"/>
              </a:rPr>
              <a:t>-be is ez a megoldás megy be.</a:t>
            </a:r>
          </a:p>
        </p:txBody>
      </p:sp>
    </p:spTree>
    <p:extLst>
      <p:ext uri="{BB962C8B-B14F-4D97-AF65-F5344CB8AC3E}">
        <p14:creationId xmlns:p14="http://schemas.microsoft.com/office/powerpoint/2010/main" val="32919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1.11111E-6 L -1.04167E-6 -0.23195 " pathEditMode="relative" rAng="0" ptsTypes="AA">
                                      <p:cBhvr>
                                        <p:cTn id="6" dur="2000" fill="hold"/>
                                        <p:tgtEl>
                                          <p:spTgt spid="2"/>
                                        </p:tgtEl>
                                        <p:attrNameLst>
                                          <p:attrName>ppt_x</p:attrName>
                                          <p:attrName>ppt_y</p:attrName>
                                        </p:attrNameLst>
                                      </p:cBhvr>
                                      <p:rCtr x="0" y="-11597"/>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8FC9D4EA-C380-4021-8649-E4A67E03965F}"/>
              </a:ext>
            </a:extLst>
          </p:cNvPr>
          <p:cNvGrpSpPr/>
          <p:nvPr/>
        </p:nvGrpSpPr>
        <p:grpSpPr>
          <a:xfrm>
            <a:off x="472591" y="2728210"/>
            <a:ext cx="11719409" cy="1351563"/>
            <a:chOff x="472591" y="2728210"/>
            <a:chExt cx="11719409" cy="1351563"/>
          </a:xfrm>
        </p:grpSpPr>
        <p:sp>
          <p:nvSpPr>
            <p:cNvPr id="14" name="Szöveg helye 14">
              <a:extLst>
                <a:ext uri="{FF2B5EF4-FFF2-40B4-BE49-F238E27FC236}">
                  <a16:creationId xmlns:a16="http://schemas.microsoft.com/office/drawing/2014/main" id="{710F8F71-9AA7-440B-BF99-75DC7F662FE3}"/>
                </a:ext>
              </a:extLst>
            </p:cNvPr>
            <p:cNvSpPr txBox="1">
              <a:spLocks/>
            </p:cNvSpPr>
            <p:nvPr/>
          </p:nvSpPr>
          <p:spPr>
            <a:xfrm>
              <a:off x="472591" y="2728210"/>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2,</a:t>
              </a:r>
              <a:r>
                <a:rPr lang="hu-HU" dirty="0">
                  <a:solidFill>
                    <a:schemeClr val="tx1"/>
                  </a:solidFill>
                  <a:latin typeface="Calibri Light" panose="020F0302020204030204" pitchFamily="34" charset="0"/>
                  <a:cs typeface="Calibri Light" panose="020F0302020204030204" pitchFamily="34" charset="0"/>
                </a:rPr>
                <a:t> A mérési eredményeknek szimulált környezetet kell biztosítani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21" name="Szöveg helye 14">
              <a:extLst>
                <a:ext uri="{FF2B5EF4-FFF2-40B4-BE49-F238E27FC236}">
                  <a16:creationId xmlns:a16="http://schemas.microsoft.com/office/drawing/2014/main" id="{265111A0-E679-4B4F-8177-62B427429A43}"/>
                </a:ext>
              </a:extLst>
            </p:cNvPr>
            <p:cNvSpPr txBox="1">
              <a:spLocks/>
            </p:cNvSpPr>
            <p:nvPr/>
          </p:nvSpPr>
          <p:spPr>
            <a:xfrm>
              <a:off x="945183" y="3074157"/>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Készült szimulált környezet, ahol össze lehet hasonlítani az egyes modelleket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54</a:t>
            </a:fld>
            <a:endParaRPr lang="en-GB" dirty="0"/>
          </a:p>
        </p:txBody>
      </p:sp>
      <p:sp>
        <p:nvSpPr>
          <p:cNvPr id="15" name="Szöveg helye 14">
            <a:extLst>
              <a:ext uri="{FF2B5EF4-FFF2-40B4-BE49-F238E27FC236}">
                <a16:creationId xmlns:a16="http://schemas.microsoft.com/office/drawing/2014/main" id="{7EF69865-2DEE-47A4-A418-AAF523AE69D5}"/>
              </a:ext>
            </a:extLst>
          </p:cNvPr>
          <p:cNvSpPr txBox="1">
            <a:spLocks/>
          </p:cNvSpPr>
          <p:nvPr/>
        </p:nvSpPr>
        <p:spPr>
          <a:xfrm>
            <a:off x="945182"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Szimulált környezetet az elméletnek,</a:t>
            </a:r>
            <a:r>
              <a:rPr lang="hu-HU" dirty="0">
                <a:solidFill>
                  <a:schemeClr val="tx1"/>
                </a:solidFill>
                <a:latin typeface="Calibri Light" panose="020F0302020204030204" pitchFamily="34" charset="0"/>
                <a:cs typeface="Calibri Light" panose="020F0302020204030204" pitchFamily="34" charset="0"/>
              </a:rPr>
              <a:t> Hagyatkozok a Józsi megjegyzésére mert ő már megcsinálta a doktorit és tudja miről beszél ezért nem veszem </a:t>
            </a:r>
            <a:r>
              <a:rPr lang="hu-HU" dirty="0" err="1">
                <a:solidFill>
                  <a:schemeClr val="tx1"/>
                </a:solidFill>
                <a:latin typeface="Calibri Light" panose="020F0302020204030204" pitchFamily="34" charset="0"/>
                <a:cs typeface="Calibri Light" panose="020F0302020204030204" pitchFamily="34" charset="0"/>
              </a:rPr>
              <a:t>félválról</a:t>
            </a:r>
            <a:r>
              <a:rPr lang="hu-HU" dirty="0">
                <a:solidFill>
                  <a:schemeClr val="tx1"/>
                </a:solidFill>
                <a:latin typeface="Calibri Light" panose="020F0302020204030204" pitchFamily="34" charset="0"/>
                <a:cs typeface="Calibri Light" panose="020F0302020204030204" pitchFamily="34" charset="0"/>
              </a:rPr>
              <a:t> a felvetését</a:t>
            </a:r>
          </a:p>
        </p:txBody>
      </p:sp>
      <p:sp>
        <p:nvSpPr>
          <p:cNvPr id="24" name="Szöveg helye 14">
            <a:extLst>
              <a:ext uri="{FF2B5EF4-FFF2-40B4-BE49-F238E27FC236}">
                <a16:creationId xmlns:a16="http://schemas.microsoft.com/office/drawing/2014/main" id="{55C68DBA-3C80-4914-AB72-7C1E15076513}"/>
              </a:ext>
            </a:extLst>
          </p:cNvPr>
          <p:cNvSpPr txBox="1">
            <a:spLocks/>
          </p:cNvSpPr>
          <p:nvPr/>
        </p:nvSpPr>
        <p:spPr>
          <a:xfrm>
            <a:off x="442538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Ugyanakkor én aki a társadalom kutatás világából jövök,</a:t>
            </a:r>
            <a:r>
              <a:rPr lang="hu-HU" dirty="0">
                <a:solidFill>
                  <a:schemeClr val="tx1"/>
                </a:solidFill>
                <a:latin typeface="Calibri Light" panose="020F0302020204030204" pitchFamily="34" charset="0"/>
                <a:cs typeface="Calibri Light" panose="020F0302020204030204" pitchFamily="34" charset="0"/>
              </a:rPr>
              <a:t> és belátom nagy a különbség a mérnöki és a társadalom tudományok között – felmerül bennem a kérdés, hogy miért nem lehet valamit valószínűségi alapon </a:t>
            </a:r>
            <a:r>
              <a:rPr lang="hu-HU" dirty="0" err="1">
                <a:solidFill>
                  <a:schemeClr val="tx1"/>
                </a:solidFill>
                <a:latin typeface="Calibri Light" panose="020F0302020204030204" pitchFamily="34" charset="0"/>
                <a:cs typeface="Calibri Light" panose="020F0302020204030204" pitchFamily="34" charset="0"/>
              </a:rPr>
              <a:t>eflogadni</a:t>
            </a:r>
            <a:r>
              <a:rPr lang="hu-HU" dirty="0">
                <a:solidFill>
                  <a:schemeClr val="tx1"/>
                </a:solidFill>
                <a:latin typeface="Calibri Light" panose="020F0302020204030204" pitchFamily="34" charset="0"/>
                <a:cs typeface="Calibri Light" panose="020F0302020204030204" pitchFamily="34" charset="0"/>
              </a:rPr>
              <a:t>.</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Azt gondolom – de Gábor majd kijavít, ha nem így van – hogy ML megoldásokban sokszor senki nem tudja, hogy egy módszer miért működik jobban mint egy másik – ha erre képes lennék </a:t>
            </a:r>
            <a:r>
              <a:rPr lang="hu-HU" dirty="0" err="1">
                <a:solidFill>
                  <a:schemeClr val="tx1"/>
                </a:solidFill>
                <a:latin typeface="Calibri Light" panose="020F0302020204030204" pitchFamily="34" charset="0"/>
                <a:cs typeface="Calibri Light" panose="020F0302020204030204" pitchFamily="34" charset="0"/>
              </a:rPr>
              <a:t>valószínáleg</a:t>
            </a:r>
            <a:r>
              <a:rPr lang="hu-HU" dirty="0">
                <a:solidFill>
                  <a:schemeClr val="tx1"/>
                </a:solidFill>
                <a:latin typeface="Calibri Light" panose="020F0302020204030204" pitchFamily="34" charset="0"/>
                <a:cs typeface="Calibri Light" panose="020F0302020204030204" pitchFamily="34" charset="0"/>
              </a:rPr>
              <a:t> már Nobel </a:t>
            </a:r>
            <a:r>
              <a:rPr lang="hu-HU" dirty="0" err="1">
                <a:solidFill>
                  <a:schemeClr val="tx1"/>
                </a:solidFill>
                <a:latin typeface="Calibri Light" panose="020F0302020204030204" pitchFamily="34" charset="0"/>
                <a:cs typeface="Calibri Light" panose="020F0302020204030204" pitchFamily="34" charset="0"/>
              </a:rPr>
              <a:t>dijat</a:t>
            </a:r>
            <a:r>
              <a:rPr lang="hu-HU" dirty="0">
                <a:solidFill>
                  <a:schemeClr val="tx1"/>
                </a:solidFill>
                <a:latin typeface="Calibri Light" panose="020F0302020204030204" pitchFamily="34" charset="0"/>
                <a:cs typeface="Calibri Light" panose="020F0302020204030204" pitchFamily="34" charset="0"/>
              </a:rPr>
              <a:t> kaptam volna.</a:t>
            </a:r>
          </a:p>
        </p:txBody>
      </p:sp>
      <p:sp>
        <p:nvSpPr>
          <p:cNvPr id="25" name="Szöveg helye 14">
            <a:extLst>
              <a:ext uri="{FF2B5EF4-FFF2-40B4-BE49-F238E27FC236}">
                <a16:creationId xmlns:a16="http://schemas.microsoft.com/office/drawing/2014/main" id="{3D0D3BBC-BCF1-4307-9DED-0E72A59A2437}"/>
              </a:ext>
            </a:extLst>
          </p:cNvPr>
          <p:cNvSpPr txBox="1">
            <a:spLocks/>
          </p:cNvSpPr>
          <p:nvPr/>
        </p:nvSpPr>
        <p:spPr>
          <a:xfrm>
            <a:off x="8233476" y="1651447"/>
            <a:ext cx="3473480" cy="421476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Visszatérve,</a:t>
            </a:r>
            <a:r>
              <a:rPr lang="hu-HU" dirty="0">
                <a:solidFill>
                  <a:schemeClr val="tx1"/>
                </a:solidFill>
                <a:latin typeface="Calibri Light" panose="020F0302020204030204" pitchFamily="34" charset="0"/>
                <a:cs typeface="Calibri Light" panose="020F0302020204030204" pitchFamily="34" charset="0"/>
              </a:rPr>
              <a:t> azt gondolom, hogy itt maximum azt lehet majd bemutatni, statisztikai tesztekkel alá tudtam támasztani azt hogy .. Illetve, hogy ilyen és ilyen valószínűséggel mondhatom azt, hogy az adott módszer 100 esetben jobb eredményt fog adni mint .. Illetve annak a valószínűsége, hogy a módszer nem jobb mint a másik módszer a tesztek alapján (p &lt; 0.05, vagy p &lt; 0.001)</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Statisztikai hipotézis vizsgálatok világában ilyen értékeket már el szoktak fogadni (lásd pl. gyógyszerkísérletek, várható </a:t>
            </a:r>
            <a:r>
              <a:rPr lang="hu-HU" dirty="0" err="1">
                <a:solidFill>
                  <a:schemeClr val="tx1"/>
                </a:solidFill>
                <a:latin typeface="Calibri Light" panose="020F0302020204030204" pitchFamily="34" charset="0"/>
                <a:cs typeface="Calibri Light" panose="020F0302020204030204" pitchFamily="34" charset="0"/>
              </a:rPr>
              <a:t>melléhatások</a:t>
            </a:r>
            <a:r>
              <a:rPr lang="hu-HU" dirty="0">
                <a:solidFill>
                  <a:schemeClr val="tx1"/>
                </a:solidFill>
                <a:latin typeface="Calibri Light" panose="020F0302020204030204" pitchFamily="34" charset="0"/>
                <a:cs typeface="Calibri Light" panose="020F0302020204030204" pitchFamily="34" charset="0"/>
              </a:rPr>
              <a:t> valószínűsége)</a:t>
            </a:r>
          </a:p>
        </p:txBody>
      </p:sp>
    </p:spTree>
    <p:extLst>
      <p:ext uri="{BB962C8B-B14F-4D97-AF65-F5344CB8AC3E}">
        <p14:creationId xmlns:p14="http://schemas.microsoft.com/office/powerpoint/2010/main" val="275618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7037E-6 L -1.04167E-6 -0.3882 " pathEditMode="relative" rAng="0" ptsTypes="AA">
                                      <p:cBhvr>
                                        <p:cTn id="6" dur="2000" fill="hold"/>
                                        <p:tgtEl>
                                          <p:spTgt spid="2"/>
                                        </p:tgtEl>
                                        <p:attrNameLst>
                                          <p:attrName>ppt_x</p:attrName>
                                          <p:attrName>ppt_y</p:attrName>
                                        </p:attrNameLst>
                                      </p:cBhvr>
                                      <p:rCtr x="0" y="-1942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Kép 11">
            <a:extLst>
              <a:ext uri="{FF2B5EF4-FFF2-40B4-BE49-F238E27FC236}">
                <a16:creationId xmlns:a16="http://schemas.microsoft.com/office/drawing/2014/main" id="{AAA95A8A-0662-4183-8B9D-E96F54AC5D49}"/>
              </a:ext>
            </a:extLst>
          </p:cNvPr>
          <p:cNvPicPr>
            <a:picLocks noChangeAspect="1"/>
          </p:cNvPicPr>
          <p:nvPr/>
        </p:nvPicPr>
        <p:blipFill rotWithShape="1">
          <a:blip r:embed="rId3">
            <a:extLst>
              <a:ext uri="{28A0092B-C50C-407E-A947-70E740481C1C}">
                <a14:useLocalDpi xmlns:a14="http://schemas.microsoft.com/office/drawing/2010/main" val="0"/>
              </a:ext>
            </a:extLst>
          </a:blip>
          <a:srcRect l="10135" t="29025" r="45297" b="8049"/>
          <a:stretch/>
        </p:blipFill>
        <p:spPr>
          <a:xfrm>
            <a:off x="3999704" y="2329475"/>
            <a:ext cx="7956000" cy="4320000"/>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3684297"/>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sofwerre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a:t>
              </a:r>
              <a:r>
                <a:rPr lang="hu-HU" dirty="0" err="1">
                  <a:solidFill>
                    <a:schemeClr val="tx1"/>
                  </a:solidFill>
                  <a:latin typeface="Calibri Light" panose="020F0302020204030204" pitchFamily="34" charset="0"/>
                  <a:cs typeface="Calibri Light" panose="020F0302020204030204" pitchFamily="34" charset="0"/>
                </a:rPr>
                <a:t>kutási</a:t>
              </a:r>
              <a:r>
                <a:rPr lang="hu-HU" dirty="0">
                  <a:solidFill>
                    <a:schemeClr val="tx1"/>
                  </a:solidFill>
                  <a:latin typeface="Calibri Light" panose="020F0302020204030204" pitchFamily="34" charset="0"/>
                  <a:cs typeface="Calibri Light" panose="020F0302020204030204" pitchFamily="34" charset="0"/>
                </a:rPr>
                <a:t> hipotézisem arra </a:t>
              </a:r>
              <a:r>
                <a:rPr lang="hu-HU" dirty="0" err="1">
                  <a:solidFill>
                    <a:schemeClr val="tx1"/>
                  </a:solidFill>
                  <a:latin typeface="Calibri Light" panose="020F0302020204030204" pitchFamily="34" charset="0"/>
                  <a:cs typeface="Calibri Light" panose="020F0302020204030204" pitchFamily="34" charset="0"/>
                </a:rPr>
                <a:t>vonatkozolag</a:t>
              </a:r>
              <a:r>
                <a:rPr lang="hu-HU" dirty="0">
                  <a:solidFill>
                    <a:schemeClr val="tx1"/>
                  </a:solidFill>
                  <a:latin typeface="Calibri Light" panose="020F0302020204030204" pitchFamily="34" charset="0"/>
                  <a:cs typeface="Calibri Light" panose="020F0302020204030204" pitchFamily="34" charset="0"/>
                </a:rPr>
                <a:t>,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55</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Van egy kutatási hipotézisem,</a:t>
            </a:r>
            <a:r>
              <a:rPr lang="hu-HU" dirty="0">
                <a:solidFill>
                  <a:schemeClr val="tx1"/>
                </a:solidFill>
                <a:latin typeface="Calibri Light" panose="020F0302020204030204" pitchFamily="34" charset="0"/>
                <a:cs typeface="Calibri Light" panose="020F0302020204030204" pitchFamily="34" charset="0"/>
              </a:rPr>
              <a:t> ami valóban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szimulált környezet elkészítése közben merült fel bennem.</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az ábra még erősen hiányos de dolgozom rajta.</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Annyit el lehet róla mondani szóban,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hogy az a feladat hogy a kis pöttyöt</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úgy vigye végig a kék és a </a:t>
            </a:r>
            <a:r>
              <a:rPr lang="hu-HU" dirty="0" err="1">
                <a:solidFill>
                  <a:schemeClr val="tx1"/>
                </a:solidFill>
                <a:latin typeface="Calibri Light" panose="020F0302020204030204" pitchFamily="34" charset="0"/>
                <a:cs typeface="Calibri Light" panose="020F0302020204030204" pitchFamily="34" charset="0"/>
              </a:rPr>
              <a:t>naracssárga</a:t>
            </a:r>
            <a:r>
              <a:rPr lang="hu-HU" dirty="0">
                <a:solidFill>
                  <a:schemeClr val="tx1"/>
                </a:solidFill>
                <a:latin typeface="Calibri Light" panose="020F0302020204030204" pitchFamily="34" charset="0"/>
                <a:cs typeface="Calibri Light" panose="020F0302020204030204" pitchFamily="34" charset="0"/>
              </a:rPr>
              <a:t> vonal között, hogy nem lép ki belőle és </a:t>
            </a:r>
            <a:r>
              <a:rPr lang="hu-HU" dirty="0" err="1">
                <a:solidFill>
                  <a:schemeClr val="tx1"/>
                </a:solidFill>
                <a:latin typeface="Calibri Light" panose="020F0302020204030204" pitchFamily="34" charset="0"/>
                <a:cs typeface="Calibri Light" panose="020F0302020204030204" pitchFamily="34" charset="0"/>
              </a:rPr>
              <a:t>minnél</a:t>
            </a:r>
            <a:r>
              <a:rPr lang="hu-HU" dirty="0">
                <a:solidFill>
                  <a:schemeClr val="tx1"/>
                </a:solidFill>
                <a:latin typeface="Calibri Light" panose="020F0302020204030204" pitchFamily="34" charset="0"/>
                <a:cs typeface="Calibri Light" panose="020F0302020204030204" pitchFamily="34" charset="0"/>
              </a:rPr>
              <a:t> közelebb tartja a középponthoz amit az ábrán zöld színnel jelöltem.</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Szemmel láthatóan elég béna,</a:t>
            </a:r>
            <a:r>
              <a:rPr lang="hu-HU" dirty="0">
                <a:solidFill>
                  <a:schemeClr val="tx1"/>
                </a:solidFill>
                <a:latin typeface="Calibri Light" panose="020F0302020204030204" pitchFamily="34" charset="0"/>
                <a:cs typeface="Calibri Light" panose="020F0302020204030204" pitchFamily="34" charset="0"/>
              </a:rPr>
              <a:t> a program. Három szenzorból kapja az adatokat, amelyek a felső faltól az alsó faltól mért távolságok és bármelyik amelyik előtte van.</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Ez a három érték a neurális háló bemenete. A példa innentől az </a:t>
            </a:r>
            <a:r>
              <a:rPr lang="hu-HU" dirty="0" err="1">
                <a:solidFill>
                  <a:schemeClr val="tx1"/>
                </a:solidFill>
                <a:latin typeface="Calibri Light" panose="020F0302020204030204" pitchFamily="34" charset="0"/>
                <a:cs typeface="Calibri Light" panose="020F0302020204030204" pitchFamily="34" charset="0"/>
              </a:rPr>
              <a:t>optimizer</a:t>
            </a:r>
            <a:r>
              <a:rPr lang="hu-HU" dirty="0">
                <a:solidFill>
                  <a:schemeClr val="tx1"/>
                </a:solidFill>
                <a:latin typeface="Calibri Light" panose="020F0302020204030204" pitchFamily="34" charset="0"/>
                <a:cs typeface="Calibri Light" panose="020F0302020204030204" pitchFamily="34" charset="0"/>
              </a:rPr>
              <a:t> analógiája. Meg kell mondania, hogy hány lépéssel tudna vissza korrigálni az út közepére. Annyit fog föl vagy le lépni amennyivel szerinte a legközelebb kerül az út közepéhez.</a:t>
            </a:r>
          </a:p>
        </p:txBody>
      </p:sp>
    </p:spTree>
    <p:extLst>
      <p:ext uri="{BB962C8B-B14F-4D97-AF65-F5344CB8AC3E}">
        <p14:creationId xmlns:p14="http://schemas.microsoft.com/office/powerpoint/2010/main" val="201786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4.07407E-6 L -1.04167E-6 -0.51481 " pathEditMode="relative" rAng="0" ptsTypes="AA">
                                      <p:cBhvr>
                                        <p:cTn id="6" dur="2000" fill="hold"/>
                                        <p:tgtEl>
                                          <p:spTgt spid="2"/>
                                        </p:tgtEl>
                                        <p:attrNameLst>
                                          <p:attrName>ppt_x</p:attrName>
                                          <p:attrName>ppt_y</p:attrName>
                                        </p:attrNameLst>
                                      </p:cBhvr>
                                      <p:rCtr x="0" y="-25741"/>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5E063FEB-C70A-43FB-825C-F34964136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127523"/>
            <a:ext cx="12191999" cy="471554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56</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Végső soron,</a:t>
            </a:r>
            <a:r>
              <a:rPr lang="hu-HU" dirty="0">
                <a:solidFill>
                  <a:schemeClr val="tx1"/>
                </a:solidFill>
                <a:latin typeface="Calibri Light" panose="020F0302020204030204" pitchFamily="34" charset="0"/>
                <a:cs typeface="Calibri Light" panose="020F0302020204030204" pitchFamily="34" charset="0"/>
              </a:rPr>
              <a:t> az előbbi animáció egy ilyen utat futott be.</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vízszintes tengely ezen az ábrán felfogható az idő tengelyének is.</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Ha mögé tennék (folyamatban) egy olyan grafikont is, ami a kumulált hibát ábrázolja ami a pontnak a közepétől vett eltérésének a mértéke, akkor két módszer vagy futás összehasonlítható aszerint, hogy mekkora kumulált (összesített) hibát ért el.</a:t>
            </a: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701783" y="1687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3200" dirty="0">
                <a:solidFill>
                  <a:schemeClr val="tx1"/>
                </a:solidFill>
                <a:latin typeface="Arial" panose="020B0604020202020204" pitchFamily="34" charset="0"/>
                <a:cs typeface="Arial" panose="020B0604020202020204" pitchFamily="34" charset="0"/>
              </a:rPr>
              <a:t>Két módszer,</a:t>
            </a:r>
            <a:r>
              <a:rPr lang="hu-HU" dirty="0">
                <a:solidFill>
                  <a:schemeClr val="tx1"/>
                </a:solidFill>
                <a:latin typeface="Calibri Light" panose="020F0302020204030204" pitchFamily="34" charset="0"/>
                <a:cs typeface="Calibri Light" panose="020F0302020204030204" pitchFamily="34" charset="0"/>
              </a:rPr>
              <a:t> ezáltal számszerűleg is összehasonlítható lesz és ezeken már lehet statisztikai hipotézis vizsgálatokat végezni</a:t>
            </a:r>
          </a:p>
        </p:txBody>
      </p:sp>
      <p:sp>
        <p:nvSpPr>
          <p:cNvPr id="20" name="Szöveg helye 14">
            <a:extLst>
              <a:ext uri="{FF2B5EF4-FFF2-40B4-BE49-F238E27FC236}">
                <a16:creationId xmlns:a16="http://schemas.microsoft.com/office/drawing/2014/main" id="{2CBF2B86-1514-43B7-9ED9-46ECE2417A20}"/>
              </a:ext>
            </a:extLst>
          </p:cNvPr>
          <p:cNvSpPr txBox="1">
            <a:spLocks/>
          </p:cNvSpPr>
          <p:nvPr/>
        </p:nvSpPr>
        <p:spPr>
          <a:xfrm>
            <a:off x="8482224" y="1651447"/>
            <a:ext cx="3473480"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Illetve sok-sok futás együttes</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               eloszlásait vizsgálni.</a:t>
            </a:r>
          </a:p>
        </p:txBody>
      </p:sp>
    </p:spTree>
    <p:extLst>
      <p:ext uri="{BB962C8B-B14F-4D97-AF65-F5344CB8AC3E}">
        <p14:creationId xmlns:p14="http://schemas.microsoft.com/office/powerpoint/2010/main" val="41233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62CEB714-58C9-41C1-81B9-B648FD39D1CE}"/>
              </a:ext>
            </a:extLst>
          </p:cNvPr>
          <p:cNvPicPr>
            <a:picLocks noChangeAspect="1"/>
          </p:cNvPicPr>
          <p:nvPr/>
        </p:nvPicPr>
        <p:blipFill rotWithShape="1">
          <a:blip r:embed="rId3">
            <a:extLst>
              <a:ext uri="{28A0092B-C50C-407E-A947-70E740481C1C}">
                <a14:useLocalDpi xmlns:a14="http://schemas.microsoft.com/office/drawing/2010/main" val="0"/>
              </a:ext>
            </a:extLst>
          </a:blip>
          <a:srcRect l="11398" t="13638" r="11176" b="12348"/>
          <a:stretch/>
        </p:blipFill>
        <p:spPr>
          <a:xfrm>
            <a:off x="6700346" y="2190558"/>
            <a:ext cx="5422141" cy="4319333"/>
          </a:xfrm>
          <a:prstGeom prst="rect">
            <a:avLst/>
          </a:prstGeom>
        </p:spPr>
      </p:pic>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57</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69746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sp>
        <p:nvSpPr>
          <p:cNvPr id="18" name="Szöveg helye 14">
            <a:extLst>
              <a:ext uri="{FF2B5EF4-FFF2-40B4-BE49-F238E27FC236}">
                <a16:creationId xmlns:a16="http://schemas.microsoft.com/office/drawing/2014/main" id="{FEE4ACFB-23B7-4D76-9F14-D1E4F25C2736}"/>
              </a:ext>
            </a:extLst>
          </p:cNvPr>
          <p:cNvSpPr txBox="1">
            <a:spLocks/>
          </p:cNvSpPr>
          <p:nvPr/>
        </p:nvSpPr>
        <p:spPr>
          <a:xfrm>
            <a:off x="4017612" y="1687447"/>
            <a:ext cx="2889486"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r>
              <a:rPr lang="hu-HU" sz="28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azt a folyamatot próbálom bemutatni, ahogy egy neurális háló az iterációk során egyre közelebb kerül a ténylegesen becsülni kívánt értékhez.</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Narancssárga a neurális háló általbecsült érték, a kék-zöld színnel jelzett pedig a tényleges éréték.</a:t>
            </a:r>
          </a:p>
          <a:p>
            <a:pPr algn="l">
              <a:lnSpc>
                <a:spcPct val="100000"/>
              </a:lnSpc>
            </a:pPr>
            <a:r>
              <a:rPr lang="hu-HU" dirty="0">
                <a:solidFill>
                  <a:schemeClr val="tx1"/>
                </a:solidFill>
                <a:latin typeface="Calibri Light" panose="020F0302020204030204" pitchFamily="34" charset="0"/>
                <a:cs typeface="Calibri Light" panose="020F0302020204030204" pitchFamily="34" charset="0"/>
              </a:rPr>
              <a:t>X és Y függvényében kell megbecsülnie Z (függőleges) érétkét.</a:t>
            </a:r>
          </a:p>
        </p:txBody>
      </p:sp>
    </p:spTree>
    <p:extLst>
      <p:ext uri="{BB962C8B-B14F-4D97-AF65-F5344CB8AC3E}">
        <p14:creationId xmlns:p14="http://schemas.microsoft.com/office/powerpoint/2010/main" val="24572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58</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Ábra 1,</a:t>
            </a:r>
            <a:r>
              <a:rPr lang="hu-HU" dirty="0">
                <a:solidFill>
                  <a:schemeClr val="tx1"/>
                </a:solidFill>
                <a:latin typeface="Calibri Light" panose="020F0302020204030204" pitchFamily="34" charset="0"/>
                <a:cs typeface="Calibri Light" panose="020F0302020204030204" pitchFamily="34" charset="0"/>
              </a:rPr>
              <a:t> </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ennél egyszerűbb ha csak egy változó esetében becsülöm egy másik változót</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Ball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Piros a becsült, kék a tényleges. A tanulás itt úgy zajlik, hogy nem az összes adatot látja egyszerre, hanem az utolsó beérkezett alapján módosít a korábbi modellen</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Jobb oldalon</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tényleges és becsült közötti hiba mértéke (a tanulás egyes pontjain teljesen rossz becslést ad)</a:t>
            </a:r>
          </a:p>
        </p:txBody>
      </p:sp>
    </p:spTree>
    <p:extLst>
      <p:ext uri="{BB962C8B-B14F-4D97-AF65-F5344CB8AC3E}">
        <p14:creationId xmlns:p14="http://schemas.microsoft.com/office/powerpoint/2010/main" val="457579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soportba foglalás 1">
            <a:extLst>
              <a:ext uri="{FF2B5EF4-FFF2-40B4-BE49-F238E27FC236}">
                <a16:creationId xmlns:a16="http://schemas.microsoft.com/office/drawing/2014/main" id="{A0A6BE11-9ED2-4F6B-B71D-E42E054C4819}"/>
              </a:ext>
            </a:extLst>
          </p:cNvPr>
          <p:cNvGrpSpPr/>
          <p:nvPr/>
        </p:nvGrpSpPr>
        <p:grpSpPr>
          <a:xfrm>
            <a:off x="472591" y="156758"/>
            <a:ext cx="11719409" cy="1363083"/>
            <a:chOff x="472591" y="3684297"/>
            <a:chExt cx="11719409" cy="1363083"/>
          </a:xfrm>
        </p:grpSpPr>
        <p:sp>
          <p:nvSpPr>
            <p:cNvPr id="16" name="Szöveg helye 14">
              <a:extLst>
                <a:ext uri="{FF2B5EF4-FFF2-40B4-BE49-F238E27FC236}">
                  <a16:creationId xmlns:a16="http://schemas.microsoft.com/office/drawing/2014/main" id="{7F47C04B-046E-4B08-AC4E-3A8F57D8464E}"/>
                </a:ext>
              </a:extLst>
            </p:cNvPr>
            <p:cNvSpPr txBox="1">
              <a:spLocks/>
            </p:cNvSpPr>
            <p:nvPr/>
          </p:nvSpPr>
          <p:spPr>
            <a:xfrm>
              <a:off x="472591" y="3684297"/>
              <a:ext cx="11246817" cy="1005616"/>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3,</a:t>
              </a:r>
              <a:r>
                <a:rPr lang="hu-HU" dirty="0">
                  <a:solidFill>
                    <a:schemeClr val="tx1"/>
                  </a:solidFill>
                  <a:latin typeface="Calibri Light" panose="020F0302020204030204" pitchFamily="34" charset="0"/>
                  <a:cs typeface="Calibri Light" panose="020F0302020204030204" pitchFamily="34" charset="0"/>
                </a:rPr>
                <a:t> Doktori fokozatot tézisekre és azok igazolására adnak nem </a:t>
              </a:r>
              <a:r>
                <a:rPr lang="hu-HU" dirty="0" err="1">
                  <a:solidFill>
                    <a:schemeClr val="tx1"/>
                  </a:solidFill>
                  <a:latin typeface="Calibri Light" panose="020F0302020204030204" pitchFamily="34" charset="0"/>
                  <a:cs typeface="Calibri Light" panose="020F0302020204030204" pitchFamily="34" charset="0"/>
                </a:rPr>
                <a:t>softwarre</a:t>
              </a:r>
              <a:r>
                <a:rPr lang="hu-HU" dirty="0">
                  <a:solidFill>
                    <a:schemeClr val="tx1"/>
                  </a:solidFill>
                  <a:latin typeface="Calibri Light" panose="020F0302020204030204" pitchFamily="34" charset="0"/>
                  <a:cs typeface="Calibri Light" panose="020F0302020204030204" pitchFamily="34" charset="0"/>
                </a:rPr>
                <a:t> [Következő </a:t>
              </a:r>
              <a:r>
                <a:rPr lang="hu-HU" dirty="0" err="1">
                  <a:solidFill>
                    <a:schemeClr val="tx1"/>
                  </a:solidFill>
                  <a:latin typeface="Calibri Light" panose="020F0302020204030204" pitchFamily="34" charset="0"/>
                  <a:cs typeface="Calibri Light" panose="020F0302020204030204" pitchFamily="34" charset="0"/>
                </a:rPr>
                <a:t>slide-on</a:t>
              </a:r>
              <a:r>
                <a:rPr lang="hu-HU" dirty="0">
                  <a:solidFill>
                    <a:schemeClr val="tx1"/>
                  </a:solidFill>
                  <a:latin typeface="Calibri Light" panose="020F0302020204030204" pitchFamily="34" charset="0"/>
                  <a:cs typeface="Calibri Light" panose="020F0302020204030204" pitchFamily="34" charset="0"/>
                </a:rPr>
                <a:t> kifejtve].</a:t>
              </a:r>
            </a:p>
          </p:txBody>
        </p:sp>
        <p:sp>
          <p:nvSpPr>
            <p:cNvPr id="19" name="Szöveg helye 14">
              <a:extLst>
                <a:ext uri="{FF2B5EF4-FFF2-40B4-BE49-F238E27FC236}">
                  <a16:creationId xmlns:a16="http://schemas.microsoft.com/office/drawing/2014/main" id="{B8396FB2-9242-41EC-9C20-D758F6E22CC0}"/>
                </a:ext>
              </a:extLst>
            </p:cNvPr>
            <p:cNvSpPr txBox="1">
              <a:spLocks/>
            </p:cNvSpPr>
            <p:nvPr/>
          </p:nvSpPr>
          <p:spPr>
            <a:xfrm>
              <a:off x="945183" y="4041764"/>
              <a:ext cx="11246817" cy="100561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4400" dirty="0">
                  <a:solidFill>
                    <a:schemeClr val="tx1"/>
                  </a:solidFill>
                  <a:latin typeface="Calibri Light" panose="020F0302020204030204" pitchFamily="34" charset="0"/>
                  <a:cs typeface="Calibri Light" panose="020F0302020204030204" pitchFamily="34" charset="0"/>
                </a:rPr>
                <a:t>-,</a:t>
              </a:r>
              <a:r>
                <a:rPr lang="hu-HU" dirty="0">
                  <a:solidFill>
                    <a:schemeClr val="tx1"/>
                  </a:solidFill>
                  <a:latin typeface="Calibri Light" panose="020F0302020204030204" pitchFamily="34" charset="0"/>
                  <a:cs typeface="Calibri Light" panose="020F0302020204030204" pitchFamily="34" charset="0"/>
                </a:rPr>
                <a:t> Van kutatási hipotézisem arra vonatkozólag, hogy lehetne javítani a tanulást (és ez kapcsolódik is a szimulált környezethez)</a:t>
              </a:r>
            </a:p>
          </p:txBody>
        </p:sp>
      </p:gr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59</a:t>
            </a:fld>
            <a:endParaRPr lang="en-GB" dirty="0"/>
          </a:p>
        </p:txBody>
      </p:sp>
      <p:sp>
        <p:nvSpPr>
          <p:cNvPr id="15" name="Szöveg helye 14">
            <a:extLst>
              <a:ext uri="{FF2B5EF4-FFF2-40B4-BE49-F238E27FC236}">
                <a16:creationId xmlns:a16="http://schemas.microsoft.com/office/drawing/2014/main" id="{F07371AF-070E-4A1E-B875-6363865ACB5F}"/>
              </a:ext>
            </a:extLst>
          </p:cNvPr>
          <p:cNvSpPr txBox="1">
            <a:spLocks/>
          </p:cNvSpPr>
          <p:nvPr/>
        </p:nvSpPr>
        <p:spPr>
          <a:xfrm>
            <a:off x="94518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 </a:t>
            </a:r>
            <a:r>
              <a:rPr lang="hu-HU" sz="2400" dirty="0" err="1">
                <a:solidFill>
                  <a:schemeClr val="tx1"/>
                </a:solidFill>
                <a:latin typeface="Arial" panose="020B0604020202020204" pitchFamily="34" charset="0"/>
                <a:cs typeface="Arial" panose="020B0604020202020204" pitchFamily="34" charset="0"/>
              </a:rPr>
              <a:t>vs</a:t>
            </a:r>
            <a:r>
              <a:rPr lang="hu-HU" sz="2400" dirty="0">
                <a:solidFill>
                  <a:schemeClr val="tx1"/>
                </a:solidFill>
                <a:latin typeface="Arial" panose="020B0604020202020204" pitchFamily="34" charset="0"/>
                <a:cs typeface="Arial" panose="020B0604020202020204" pitchFamily="34" charset="0"/>
              </a:rPr>
              <a:t> Online</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Itt az összes adatot megkapja egyszere de két különböző</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tanulási megközelítés látható</a:t>
            </a:r>
          </a:p>
        </p:txBody>
      </p:sp>
      <p:pic>
        <p:nvPicPr>
          <p:cNvPr id="5" name="Kép 4">
            <a:extLst>
              <a:ext uri="{FF2B5EF4-FFF2-40B4-BE49-F238E27FC236}">
                <a16:creationId xmlns:a16="http://schemas.microsoft.com/office/drawing/2014/main" id="{7A489B67-C5ED-4309-B5BF-B5F700F79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00" y="3228468"/>
            <a:ext cx="10287000" cy="2743200"/>
          </a:xfrm>
          <a:prstGeom prst="rect">
            <a:avLst/>
          </a:prstGeom>
        </p:spPr>
      </p:pic>
      <p:sp>
        <p:nvSpPr>
          <p:cNvPr id="13" name="Szöveg helye 14">
            <a:extLst>
              <a:ext uri="{FF2B5EF4-FFF2-40B4-BE49-F238E27FC236}">
                <a16:creationId xmlns:a16="http://schemas.microsoft.com/office/drawing/2014/main" id="{95C9B4AD-93CB-48CD-92EB-44AA938F13C1}"/>
              </a:ext>
            </a:extLst>
          </p:cNvPr>
          <p:cNvSpPr txBox="1">
            <a:spLocks/>
          </p:cNvSpPr>
          <p:nvPr/>
        </p:nvSpPr>
        <p:spPr>
          <a:xfrm>
            <a:off x="3787622"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Batch</a:t>
            </a:r>
            <a:r>
              <a:rPr lang="hu-HU" dirty="0">
                <a:solidFill>
                  <a:schemeClr val="tx1"/>
                </a:solidFill>
                <a:latin typeface="Calibri Light" panose="020F0302020204030204" pitchFamily="34" charset="0"/>
                <a:cs typeface="Calibri Light" panose="020F0302020204030204" pitchFamily="34" charset="0"/>
              </a:rPr>
              <a:t>fekete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gyorsabban konvergál viszont végül nem ér el olyan jó eredményt mint az online (piros vonal)</a:t>
            </a:r>
          </a:p>
        </p:txBody>
      </p:sp>
      <p:sp>
        <p:nvSpPr>
          <p:cNvPr id="14" name="Szöveg helye 14">
            <a:extLst>
              <a:ext uri="{FF2B5EF4-FFF2-40B4-BE49-F238E27FC236}">
                <a16:creationId xmlns:a16="http://schemas.microsoft.com/office/drawing/2014/main" id="{9B489B13-3C72-4186-8303-E1AC1BBF36DC}"/>
              </a:ext>
            </a:extLst>
          </p:cNvPr>
          <p:cNvSpPr txBox="1">
            <a:spLocks/>
          </p:cNvSpPr>
          <p:nvPr/>
        </p:nvSpPr>
        <p:spPr>
          <a:xfrm>
            <a:off x="6949044" y="1651447"/>
            <a:ext cx="2904562" cy="421476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sz="2400" dirty="0">
                <a:solidFill>
                  <a:schemeClr val="tx1"/>
                </a:solidFill>
                <a:latin typeface="Arial" panose="020B0604020202020204" pitchFamily="34" charset="0"/>
                <a:cs typeface="Arial" panose="020B0604020202020204" pitchFamily="34" charset="0"/>
              </a:rPr>
              <a:t>Online</a:t>
            </a:r>
            <a:r>
              <a:rPr lang="hu-HU" sz="2400" dirty="0">
                <a:solidFill>
                  <a:schemeClr val="tx1"/>
                </a:solidFill>
                <a:latin typeface="Calibri Light" panose="020F0302020204030204" pitchFamily="34" charset="0"/>
                <a:cs typeface="Calibri Light" panose="020F0302020204030204" pitchFamily="34" charset="0"/>
              </a:rPr>
              <a:t> </a:t>
            </a:r>
            <a:r>
              <a:rPr lang="hu-HU" dirty="0">
                <a:solidFill>
                  <a:schemeClr val="tx1"/>
                </a:solidFill>
                <a:latin typeface="Calibri Light" panose="020F0302020204030204" pitchFamily="34" charset="0"/>
                <a:cs typeface="Calibri Light" panose="020F0302020204030204" pitchFamily="34" charset="0"/>
              </a:rPr>
              <a:t>piros vonal</a:t>
            </a:r>
            <a:br>
              <a:rPr lang="hu-HU" dirty="0">
                <a:solidFill>
                  <a:schemeClr val="tx1"/>
                </a:solidFill>
                <a:latin typeface="Calibri Light" panose="020F0302020204030204" pitchFamily="34" charset="0"/>
                <a:cs typeface="Calibri Light" panose="020F0302020204030204" pitchFamily="34" charset="0"/>
              </a:rPr>
            </a:br>
            <a:r>
              <a:rPr lang="hu-HU" dirty="0">
                <a:solidFill>
                  <a:schemeClr val="tx1"/>
                </a:solidFill>
                <a:latin typeface="Calibri Light" panose="020F0302020204030204" pitchFamily="34" charset="0"/>
                <a:cs typeface="Calibri Light" panose="020F0302020204030204" pitchFamily="34" charset="0"/>
              </a:rPr>
              <a:t>A tanulás elején többször visszaesik, lassabban konvergál de végül jobb eredményt ad mint a batch </a:t>
            </a:r>
            <a:r>
              <a:rPr lang="hu-HU" dirty="0" err="1">
                <a:solidFill>
                  <a:schemeClr val="tx1"/>
                </a:solidFill>
                <a:latin typeface="Calibri Light" panose="020F0302020204030204" pitchFamily="34" charset="0"/>
                <a:cs typeface="Calibri Light" panose="020F0302020204030204" pitchFamily="34" charset="0"/>
              </a:rPr>
              <a:t>learning</a:t>
            </a:r>
            <a:r>
              <a:rPr lang="hu-HU" dirty="0">
                <a:solidFill>
                  <a:schemeClr val="tx1"/>
                </a:solidFill>
                <a:latin typeface="Calibri Light" panose="020F0302020204030204" pitchFamily="34" charset="0"/>
                <a:cs typeface="Calibri Light" panose="020F0302020204030204" pitchFamily="34" charset="0"/>
              </a:rPr>
              <a:t> (fekete vonal)</a:t>
            </a:r>
          </a:p>
        </p:txBody>
      </p:sp>
    </p:spTree>
    <p:extLst>
      <p:ext uri="{BB962C8B-B14F-4D97-AF65-F5344CB8AC3E}">
        <p14:creationId xmlns:p14="http://schemas.microsoft.com/office/powerpoint/2010/main" val="3181285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1" name="Egyenes összekötő nyíllal 8">
            <a:extLst>
              <a:ext uri="{FF2B5EF4-FFF2-40B4-BE49-F238E27FC236}">
                <a16:creationId xmlns:a16="http://schemas.microsoft.com/office/drawing/2014/main" id="{1A72C9E3-AE29-4413-85E5-AE3F28203A55}"/>
              </a:ext>
            </a:extLst>
          </p:cNvPr>
          <p:cNvCxnSpPr>
            <a:cxnSpLocks/>
          </p:cNvCxnSpPr>
          <p:nvPr/>
        </p:nvCxnSpPr>
        <p:spPr>
          <a:xfrm rot="5400000" flipH="1" flipV="1">
            <a:off x="5584618" y="-835188"/>
            <a:ext cx="663435" cy="5388529"/>
          </a:xfrm>
          <a:prstGeom prst="bentConnector2">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p:txBody>
          <a:bodyPr rtlCol="0">
            <a:normAutofit fontScale="90000"/>
          </a:bodyPr>
          <a:lstStyle/>
          <a:p>
            <a:r>
              <a:rPr lang="hu-HU" dirty="0"/>
              <a:t>Tanulás a válaszidő becslésére</a:t>
            </a:r>
            <a:endParaRPr lang="en-GB" noProof="0" dirty="0"/>
          </a:p>
        </p:txBody>
      </p:sp>
      <p:cxnSp>
        <p:nvCxnSpPr>
          <p:cNvPr id="26" name="Egyenes összekötő 25" descr="Első elválasztó a dián">
            <a:extLst>
              <a:ext uri="{FF2B5EF4-FFF2-40B4-BE49-F238E27FC236}">
                <a16:creationId xmlns:a16="http://schemas.microsoft.com/office/drawing/2014/main" id="{52BF77C5-A7CF-41B3-839E-3BF2943DD0CE}"/>
              </a:ext>
              <a:ext uri="{C183D7F6-B498-43B3-948B-1728B52AA6E4}">
                <adec:decorative xmlns:adec="http://schemas.microsoft.com/office/drawing/2017/decorative" val="1"/>
              </a:ext>
            </a:extLst>
          </p:cNvPr>
          <p:cNvCxnSpPr>
            <a:cxnSpLocks/>
          </p:cNvCxnSpPr>
          <p:nvPr/>
        </p:nvCxnSpPr>
        <p:spPr>
          <a:xfrm>
            <a:off x="4626292"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descr="Második elválasztó a dián">
            <a:extLst>
              <a:ext uri="{FF2B5EF4-FFF2-40B4-BE49-F238E27FC236}">
                <a16:creationId xmlns:a16="http://schemas.microsoft.com/office/drawing/2014/main" id="{4C7F0FBB-8F7E-4809-AA84-4F77D116439E}"/>
              </a:ext>
              <a:ext uri="{C183D7F6-B498-43B3-948B-1728B52AA6E4}">
                <adec:decorative xmlns:adec="http://schemas.microsoft.com/office/drawing/2017/decorative" val="1"/>
              </a:ext>
            </a:extLst>
          </p:cNvPr>
          <p:cNvCxnSpPr>
            <a:cxnSpLocks/>
          </p:cNvCxnSpPr>
          <p:nvPr/>
        </p:nvCxnSpPr>
        <p:spPr>
          <a:xfrm>
            <a:off x="7575384" y="2033542"/>
            <a:ext cx="0" cy="148749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a:t>
            </a:fld>
            <a:endParaRPr lang="en-GB" dirty="0"/>
          </a:p>
        </p:txBody>
      </p:sp>
      <p:pic>
        <p:nvPicPr>
          <p:cNvPr id="7" name="Kép helye 6"/>
          <p:cNvPicPr>
            <a:picLocks noGrp="1" noChangeAspect="1"/>
          </p:cNvPicPr>
          <p:nvPr>
            <p:ph type="pic" sz="quarter" idx="28"/>
          </p:nvPr>
        </p:nvPicPr>
        <p:blipFill>
          <a:blip r:embed="rId3"/>
          <a:stretch>
            <a:fillRect/>
          </a:stretch>
        </p:blipFill>
        <p:spPr>
          <a:xfrm>
            <a:off x="5472596" y="2099813"/>
            <a:ext cx="854075" cy="854075"/>
          </a:xfrm>
        </p:spPr>
      </p:pic>
      <p:sp>
        <p:nvSpPr>
          <p:cNvPr id="10" name="Téglalap 9"/>
          <p:cNvSpPr/>
          <p:nvPr/>
        </p:nvSpPr>
        <p:spPr>
          <a:xfrm>
            <a:off x="5020543" y="1080000"/>
            <a:ext cx="6284766" cy="5507190"/>
          </a:xfrm>
          <a:prstGeom prst="rect">
            <a:avLst/>
          </a:prstGeom>
          <a:noFill/>
          <a:ln>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0" name="Kép helye 6"/>
          <p:cNvPicPr>
            <a:picLocks noChangeAspect="1"/>
          </p:cNvPicPr>
          <p:nvPr/>
        </p:nvPicPr>
        <p:blipFill>
          <a:blip r:embed="rId3"/>
          <a:stretch>
            <a:fillRect/>
          </a:stretch>
        </p:blipFill>
        <p:spPr>
          <a:xfrm>
            <a:off x="8617623" y="1421745"/>
            <a:ext cx="854075" cy="854075"/>
          </a:xfrm>
          <a:prstGeom prst="rect">
            <a:avLst/>
          </a:prstGeom>
        </p:spPr>
      </p:pic>
      <p:cxnSp>
        <p:nvCxnSpPr>
          <p:cNvPr id="13" name="Szögletes összekötő 12"/>
          <p:cNvCxnSpPr>
            <a:stCxn id="30" idx="1"/>
            <a:endCxn id="7" idx="3"/>
          </p:cNvCxnSpPr>
          <p:nvPr/>
        </p:nvCxnSpPr>
        <p:spPr>
          <a:xfrm rot="10800000" flipV="1">
            <a:off x="6326671" y="1848783"/>
            <a:ext cx="2290952" cy="678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églalap 1">
            <a:extLst>
              <a:ext uri="{FF2B5EF4-FFF2-40B4-BE49-F238E27FC236}">
                <a16:creationId xmlns:a16="http://schemas.microsoft.com/office/drawing/2014/main" id="{6767E2C4-A624-470B-8F92-9054393B06BD}"/>
              </a:ext>
            </a:extLst>
          </p:cNvPr>
          <p:cNvSpPr/>
          <p:nvPr/>
        </p:nvSpPr>
        <p:spPr>
          <a:xfrm>
            <a:off x="1302589" y="3105503"/>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Outside source is used to generate request</a:t>
            </a:r>
          </a:p>
        </p:txBody>
      </p:sp>
      <p:pic>
        <p:nvPicPr>
          <p:cNvPr id="19" name="Kép helye 56">
            <a:extLst>
              <a:ext uri="{FF2B5EF4-FFF2-40B4-BE49-F238E27FC236}">
                <a16:creationId xmlns:a16="http://schemas.microsoft.com/office/drawing/2014/main" id="{F65D5328-5ACA-4101-BBA6-BC73FFE0A386}"/>
              </a:ext>
            </a:extLst>
          </p:cNvPr>
          <p:cNvPicPr preferRelativeResize="0">
            <a:picLocks noChangeAspect="1"/>
          </p:cNvPicPr>
          <p:nvPr/>
        </p:nvPicPr>
        <p:blipFill>
          <a:blip r:embed="rId4"/>
          <a:stretch>
            <a:fillRect/>
          </a:stretch>
        </p:blipFill>
        <p:spPr>
          <a:xfrm>
            <a:off x="2886012" y="2190793"/>
            <a:ext cx="672117" cy="672117"/>
          </a:xfrm>
          <a:prstGeom prst="rect">
            <a:avLst/>
          </a:prstGeom>
        </p:spPr>
      </p:pic>
      <p:sp>
        <p:nvSpPr>
          <p:cNvPr id="25" name="Ábra 18" title="Sablon utasítási nyíl">
            <a:extLst>
              <a:ext uri="{FF2B5EF4-FFF2-40B4-BE49-F238E27FC236}">
                <a16:creationId xmlns:a16="http://schemas.microsoft.com/office/drawing/2014/main" id="{89BBB10A-C191-489C-8126-F2E2C6223277}"/>
              </a:ext>
            </a:extLst>
          </p:cNvPr>
          <p:cNvSpPr/>
          <p:nvPr/>
        </p:nvSpPr>
        <p:spPr>
          <a:xfrm rot="16592101" flipH="1" flipV="1">
            <a:off x="4923322" y="1277284"/>
            <a:ext cx="680832" cy="1022379"/>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28" name="Szöveg helye 14">
            <a:extLst>
              <a:ext uri="{FF2B5EF4-FFF2-40B4-BE49-F238E27FC236}">
                <a16:creationId xmlns:a16="http://schemas.microsoft.com/office/drawing/2014/main" id="{8E86F7E5-9B04-4BD7-85F7-72D5B4C2862A}"/>
              </a:ext>
            </a:extLst>
          </p:cNvPr>
          <p:cNvSpPr txBox="1">
            <a:spLocks/>
          </p:cNvSpPr>
          <p:nvPr/>
        </p:nvSpPr>
        <p:spPr>
          <a:xfrm>
            <a:off x="1102100" y="1081921"/>
            <a:ext cx="3843289"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15 másodpercenként megmérjük és rögzítjük ezeket az adatokat egy adatbázisban</a:t>
            </a:r>
            <a:endParaRPr lang="en-GB" dirty="0">
              <a:latin typeface="Calibri Light" panose="020F0302020204030204" pitchFamily="34" charset="0"/>
              <a:cs typeface="Calibri Light" panose="020F0302020204030204" pitchFamily="34" charset="0"/>
            </a:endParaRPr>
          </a:p>
        </p:txBody>
      </p:sp>
      <p:sp>
        <p:nvSpPr>
          <p:cNvPr id="29" name="Téglalap 28">
            <a:extLst>
              <a:ext uri="{FF2B5EF4-FFF2-40B4-BE49-F238E27FC236}">
                <a16:creationId xmlns:a16="http://schemas.microsoft.com/office/drawing/2014/main" id="{62218DCF-42AE-4CB6-96C2-BE51725BB0DE}"/>
              </a:ext>
            </a:extLst>
          </p:cNvPr>
          <p:cNvSpPr/>
          <p:nvPr/>
        </p:nvSpPr>
        <p:spPr>
          <a:xfrm>
            <a:off x="5204526"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Micado Optimizer</a:t>
            </a:r>
          </a:p>
        </p:txBody>
      </p:sp>
      <p:sp>
        <p:nvSpPr>
          <p:cNvPr id="22" name="Téglalap 21">
            <a:extLst>
              <a:ext uri="{FF2B5EF4-FFF2-40B4-BE49-F238E27FC236}">
                <a16:creationId xmlns:a16="http://schemas.microsoft.com/office/drawing/2014/main" id="{8D5E77D0-1BBF-4BD8-A9F3-4BC2A8292FC5}"/>
              </a:ext>
            </a:extLst>
          </p:cNvPr>
          <p:cNvSpPr/>
          <p:nvPr/>
        </p:nvSpPr>
        <p:spPr>
          <a:xfrm>
            <a:off x="8321077" y="3118791"/>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Apache Web Server</a:t>
            </a:r>
          </a:p>
        </p:txBody>
      </p:sp>
      <p:sp>
        <p:nvSpPr>
          <p:cNvPr id="32" name="Téglalap 31">
            <a:extLst>
              <a:ext uri="{FF2B5EF4-FFF2-40B4-BE49-F238E27FC236}">
                <a16:creationId xmlns:a16="http://schemas.microsoft.com/office/drawing/2014/main" id="{9BF98C93-0F0F-4894-9DD3-BD5CBAC524D2}"/>
              </a:ext>
            </a:extLst>
          </p:cNvPr>
          <p:cNvSpPr/>
          <p:nvPr/>
        </p:nvSpPr>
        <p:spPr>
          <a:xfrm>
            <a:off x="5203457" y="3116790"/>
            <a:ext cx="2180517" cy="2182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schemeClr val="tx1"/>
                </a:solidFill>
              </a:rPr>
              <a:t>Micado Optimizer</a:t>
            </a:r>
          </a:p>
        </p:txBody>
      </p:sp>
      <p:sp>
        <p:nvSpPr>
          <p:cNvPr id="37" name="Szöveg helye 14">
            <a:extLst>
              <a:ext uri="{FF2B5EF4-FFF2-40B4-BE49-F238E27FC236}">
                <a16:creationId xmlns:a16="http://schemas.microsoft.com/office/drawing/2014/main" id="{AA5E28F8-E023-4F9F-873A-4406CAD18510}"/>
              </a:ext>
            </a:extLst>
          </p:cNvPr>
          <p:cNvSpPr txBox="1">
            <a:spLocks/>
          </p:cNvSpPr>
          <p:nvPr/>
        </p:nvSpPr>
        <p:spPr>
          <a:xfrm>
            <a:off x="5222068" y="4471260"/>
            <a:ext cx="2160588"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Response time is also measured</a:t>
            </a:r>
          </a:p>
        </p:txBody>
      </p:sp>
      <p:sp>
        <p:nvSpPr>
          <p:cNvPr id="5" name="Téglalap 4">
            <a:extLst>
              <a:ext uri="{FF2B5EF4-FFF2-40B4-BE49-F238E27FC236}">
                <a16:creationId xmlns:a16="http://schemas.microsoft.com/office/drawing/2014/main" id="{67F8E783-AD0B-4B3D-BDEA-A9BD1BB128C0}"/>
              </a:ext>
            </a:extLst>
          </p:cNvPr>
          <p:cNvSpPr/>
          <p:nvPr/>
        </p:nvSpPr>
        <p:spPr>
          <a:xfrm>
            <a:off x="5034955" y="3105502"/>
            <a:ext cx="6270353"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Szöveg helye 14">
            <a:extLst>
              <a:ext uri="{FF2B5EF4-FFF2-40B4-BE49-F238E27FC236}">
                <a16:creationId xmlns:a16="http://schemas.microsoft.com/office/drawing/2014/main" id="{DC5BA712-03B5-4A4C-9C73-B510A1C8B190}"/>
              </a:ext>
            </a:extLst>
          </p:cNvPr>
          <p:cNvSpPr txBox="1">
            <a:spLocks/>
          </p:cNvSpPr>
          <p:nvPr/>
        </p:nvSpPr>
        <p:spPr>
          <a:xfrm>
            <a:off x="5222068" y="4542149"/>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1,   10,   20,   67,   40, 500,  9,  600,   8,     1,   </a:t>
            </a:r>
            <a:r>
              <a:rPr lang="en-GB" dirty="0">
                <a:solidFill>
                  <a:srgbClr val="C00000"/>
                </a:solidFill>
                <a:latin typeface="Calibri Light" panose="020F0302020204030204" pitchFamily="34" charset="0"/>
                <a:cs typeface="Calibri Light" panose="020F0302020204030204" pitchFamily="34" charset="0"/>
              </a:rPr>
              <a:t>70</a:t>
            </a:r>
            <a:r>
              <a:rPr lang="en-GB" dirty="0">
                <a:latin typeface="Calibri Light" panose="020F0302020204030204" pitchFamily="34" charset="0"/>
                <a:cs typeface="Calibri Light" panose="020F0302020204030204" pitchFamily="34" charset="0"/>
              </a:rPr>
              <a:t> </a:t>
            </a:r>
          </a:p>
        </p:txBody>
      </p:sp>
      <p:sp>
        <p:nvSpPr>
          <p:cNvPr id="36" name="Szöveg helye 14">
            <a:extLst>
              <a:ext uri="{FF2B5EF4-FFF2-40B4-BE49-F238E27FC236}">
                <a16:creationId xmlns:a16="http://schemas.microsoft.com/office/drawing/2014/main" id="{FF5FCD41-EBAD-42C3-AFA3-A0B49B897B13}"/>
              </a:ext>
            </a:extLst>
          </p:cNvPr>
          <p:cNvSpPr txBox="1">
            <a:spLocks/>
          </p:cNvSpPr>
          <p:nvPr/>
        </p:nvSpPr>
        <p:spPr>
          <a:xfrm>
            <a:off x="5221612" y="3137649"/>
            <a:ext cx="5951901" cy="1286298"/>
          </a:xfrm>
          <a:prstGeom prst="rect">
            <a:avLst/>
          </a:prstGeom>
        </p:spPr>
        <p:txBody>
          <a:bodyPr vert="vert270"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pPr>
            <a:r>
              <a:rPr lang="en-GB" dirty="0">
                <a:latin typeface="Calibri Light" panose="020F0302020204030204" pitchFamily="34" charset="0"/>
                <a:cs typeface="Calibri Light" panose="020F0302020204030204" pitchFamily="34" charset="0"/>
              </a:rPr>
              <a:t>ID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Number of VM</a:t>
            </a:r>
            <a:br>
              <a:rPr lang="en-GB" dirty="0">
                <a:latin typeface="Calibri Light" panose="020F0302020204030204" pitchFamily="34" charset="0"/>
                <a:cs typeface="Calibri Light" panose="020F0302020204030204" pitchFamily="34" charset="0"/>
              </a:rPr>
            </a:br>
            <a:r>
              <a:rPr lang="hu-HU" dirty="0">
                <a:solidFill>
                  <a:srgbClr val="C00000"/>
                </a:solidFill>
                <a:latin typeface="Calibri Light" panose="020F0302020204030204" pitchFamily="34" charset="0"/>
                <a:cs typeface="Calibri Light" panose="020F0302020204030204" pitchFamily="34" charset="0"/>
              </a:rPr>
              <a:t>Válaszidő</a:t>
            </a:r>
            <a:endParaRPr lang="en-GB" dirty="0">
              <a:solidFill>
                <a:srgbClr val="C00000"/>
              </a:solidFill>
              <a:latin typeface="Calibri Light" panose="020F0302020204030204" pitchFamily="34" charset="0"/>
              <a:cs typeface="Calibri Light" panose="020F0302020204030204" pitchFamily="34" charset="0"/>
            </a:endParaRPr>
          </a:p>
        </p:txBody>
      </p:sp>
      <p:sp>
        <p:nvSpPr>
          <p:cNvPr id="38" name="Ábra 18" title="Sablon utasítási nyíl">
            <a:extLst>
              <a:ext uri="{FF2B5EF4-FFF2-40B4-BE49-F238E27FC236}">
                <a16:creationId xmlns:a16="http://schemas.microsoft.com/office/drawing/2014/main" id="{83527AED-DAB8-4A77-8671-2FFF4D2888FB}"/>
              </a:ext>
            </a:extLst>
          </p:cNvPr>
          <p:cNvSpPr/>
          <p:nvPr/>
        </p:nvSpPr>
        <p:spPr>
          <a:xfrm rot="19577972" flipH="1">
            <a:off x="9421524" y="4989719"/>
            <a:ext cx="367586" cy="457870"/>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40" name="Szöveg helye 14">
            <a:extLst>
              <a:ext uri="{FF2B5EF4-FFF2-40B4-BE49-F238E27FC236}">
                <a16:creationId xmlns:a16="http://schemas.microsoft.com/office/drawing/2014/main" id="{6FBB48FD-C0F6-4493-BF64-D8DCD88F8A0C}"/>
              </a:ext>
            </a:extLst>
          </p:cNvPr>
          <p:cNvSpPr txBox="1">
            <a:spLocks/>
          </p:cNvSpPr>
          <p:nvPr/>
        </p:nvSpPr>
        <p:spPr>
          <a:xfrm>
            <a:off x="8598739" y="5406305"/>
            <a:ext cx="2376647"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Amikor egy új mérési eredmény érkezik akkor a valós válaszidőt is eltároljuk</a:t>
            </a:r>
            <a:endParaRPr lang="en-GB" dirty="0">
              <a:latin typeface="Calibri Light" panose="020F0302020204030204" pitchFamily="34" charset="0"/>
              <a:cs typeface="Calibri Light" panose="020F0302020204030204" pitchFamily="34" charset="0"/>
            </a:endParaRPr>
          </a:p>
        </p:txBody>
      </p:sp>
      <p:sp>
        <p:nvSpPr>
          <p:cNvPr id="35" name="Szöveg helye 14">
            <a:extLst>
              <a:ext uri="{FF2B5EF4-FFF2-40B4-BE49-F238E27FC236}">
                <a16:creationId xmlns:a16="http://schemas.microsoft.com/office/drawing/2014/main" id="{9A815127-464F-4580-9108-2E4120D844BD}"/>
              </a:ext>
            </a:extLst>
          </p:cNvPr>
          <p:cNvSpPr txBox="1">
            <a:spLocks/>
          </p:cNvSpPr>
          <p:nvPr/>
        </p:nvSpPr>
        <p:spPr>
          <a:xfrm>
            <a:off x="5220985" y="481290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2,   11,   50,   71,   20, 580,  8,  900,   8,     1,   </a:t>
            </a:r>
            <a:r>
              <a:rPr lang="en-GB" dirty="0">
                <a:solidFill>
                  <a:srgbClr val="C00000"/>
                </a:solidFill>
                <a:latin typeface="Calibri Light" panose="020F0302020204030204" pitchFamily="34" charset="0"/>
                <a:cs typeface="Calibri Light" panose="020F0302020204030204" pitchFamily="34" charset="0"/>
              </a:rPr>
              <a:t>81</a:t>
            </a:r>
            <a:r>
              <a:rPr lang="en-GB" dirty="0">
                <a:latin typeface="Calibri Light" panose="020F0302020204030204" pitchFamily="34" charset="0"/>
                <a:cs typeface="Calibri Light" panose="020F0302020204030204" pitchFamily="34" charset="0"/>
              </a:rPr>
              <a:t> </a:t>
            </a:r>
          </a:p>
        </p:txBody>
      </p:sp>
      <p:sp>
        <p:nvSpPr>
          <p:cNvPr id="41" name="Téglalap 40">
            <a:extLst>
              <a:ext uri="{FF2B5EF4-FFF2-40B4-BE49-F238E27FC236}">
                <a16:creationId xmlns:a16="http://schemas.microsoft.com/office/drawing/2014/main" id="{C12460E3-6A3D-4E17-B9A3-A048208C6790}"/>
              </a:ext>
            </a:extLst>
          </p:cNvPr>
          <p:cNvSpPr/>
          <p:nvPr/>
        </p:nvSpPr>
        <p:spPr>
          <a:xfrm>
            <a:off x="73153" y="3105501"/>
            <a:ext cx="4936575" cy="302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Szöveg helye 17">
            <a:extLst>
              <a:ext uri="{FF2B5EF4-FFF2-40B4-BE49-F238E27FC236}">
                <a16:creationId xmlns:a16="http://schemas.microsoft.com/office/drawing/2014/main" id="{27344C67-8673-4983-B980-56A99EB5DF86}"/>
              </a:ext>
            </a:extLst>
          </p:cNvPr>
          <p:cNvSpPr txBox="1">
            <a:spLocks/>
          </p:cNvSpPr>
          <p:nvPr/>
        </p:nvSpPr>
        <p:spPr>
          <a:xfrm>
            <a:off x="579245" y="2867492"/>
            <a:ext cx="3924390" cy="282962"/>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A </a:t>
            </a:r>
            <a:r>
              <a:rPr lang="en-GB" dirty="0" err="1"/>
              <a:t>Neur</a:t>
            </a:r>
            <a:r>
              <a:rPr lang="hu-HU" dirty="0" err="1"/>
              <a:t>ális</a:t>
            </a:r>
            <a:r>
              <a:rPr lang="hu-HU" dirty="0"/>
              <a:t> Háló</a:t>
            </a:r>
            <a:endParaRPr lang="en-GB" dirty="0"/>
          </a:p>
        </p:txBody>
      </p:sp>
      <p:pic>
        <p:nvPicPr>
          <p:cNvPr id="8" name="Kép 7">
            <a:extLst>
              <a:ext uri="{FF2B5EF4-FFF2-40B4-BE49-F238E27FC236}">
                <a16:creationId xmlns:a16="http://schemas.microsoft.com/office/drawing/2014/main" id="{E5081FA1-8D16-474D-97DA-EC3AF4E6D3DE}"/>
              </a:ext>
            </a:extLst>
          </p:cNvPr>
          <p:cNvPicPr>
            <a:picLocks noChangeAspect="1"/>
          </p:cNvPicPr>
          <p:nvPr/>
        </p:nvPicPr>
        <p:blipFill>
          <a:blip r:embed="rId5"/>
          <a:stretch>
            <a:fillRect/>
          </a:stretch>
        </p:blipFill>
        <p:spPr>
          <a:xfrm>
            <a:off x="1474776" y="3161251"/>
            <a:ext cx="2627104" cy="2908460"/>
          </a:xfrm>
          <a:prstGeom prst="rect">
            <a:avLst/>
          </a:prstGeom>
        </p:spPr>
      </p:pic>
      <p:sp>
        <p:nvSpPr>
          <p:cNvPr id="46" name="Szöveg helye 14">
            <a:extLst>
              <a:ext uri="{FF2B5EF4-FFF2-40B4-BE49-F238E27FC236}">
                <a16:creationId xmlns:a16="http://schemas.microsoft.com/office/drawing/2014/main" id="{322A5969-657F-42CE-A922-12FC30BE9F41}"/>
              </a:ext>
            </a:extLst>
          </p:cNvPr>
          <p:cNvSpPr txBox="1">
            <a:spLocks/>
          </p:cNvSpPr>
          <p:nvPr/>
        </p:nvSpPr>
        <p:spPr>
          <a:xfrm>
            <a:off x="44998" y="3481832"/>
            <a:ext cx="1363178" cy="24839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ts val="2350"/>
              </a:lnSpc>
            </a:pPr>
            <a:r>
              <a:rPr lang="en-GB" dirty="0">
                <a:latin typeface="Calibri Light" panose="020F0302020204030204" pitchFamily="34" charset="0"/>
                <a:cs typeface="Calibri Light" panose="020F0302020204030204" pitchFamily="34" charset="0"/>
              </a:rPr>
              <a:t>Time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Request Rate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CPU Usage</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Interrupts</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received</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KB sent</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Packet sent</a:t>
            </a:r>
            <a:endParaRPr lang="en-GB" dirty="0">
              <a:solidFill>
                <a:srgbClr val="C00000"/>
              </a:solidFill>
              <a:latin typeface="Calibri Light" panose="020F0302020204030204" pitchFamily="34" charset="0"/>
              <a:cs typeface="Calibri Light" panose="020F0302020204030204" pitchFamily="34" charset="0"/>
            </a:endParaRPr>
          </a:p>
        </p:txBody>
      </p:sp>
      <p:sp>
        <p:nvSpPr>
          <p:cNvPr id="50" name="Szöveg helye 14">
            <a:extLst>
              <a:ext uri="{FF2B5EF4-FFF2-40B4-BE49-F238E27FC236}">
                <a16:creationId xmlns:a16="http://schemas.microsoft.com/office/drawing/2014/main" id="{298CB3FD-E117-4700-A2B8-4F7D536D3614}"/>
              </a:ext>
            </a:extLst>
          </p:cNvPr>
          <p:cNvSpPr txBox="1">
            <a:spLocks/>
          </p:cNvSpPr>
          <p:nvPr/>
        </p:nvSpPr>
        <p:spPr>
          <a:xfrm>
            <a:off x="5227081" y="5056747"/>
            <a:ext cx="595190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alibri Light" panose="020F0302020204030204" pitchFamily="34" charset="0"/>
                <a:cs typeface="Calibri Light" panose="020F0302020204030204" pitchFamily="34" charset="0"/>
              </a:rPr>
              <a:t>   3,   12,   30,   55,   12, 310,  5,  600,   4,     1,   </a:t>
            </a:r>
            <a:r>
              <a:rPr lang="en-GB" dirty="0">
                <a:solidFill>
                  <a:srgbClr val="C00000"/>
                </a:solidFill>
                <a:latin typeface="Calibri Light" panose="020F0302020204030204" pitchFamily="34" charset="0"/>
                <a:cs typeface="Calibri Light" panose="020F0302020204030204" pitchFamily="34" charset="0"/>
              </a:rPr>
              <a:t>35</a:t>
            </a:r>
            <a:r>
              <a:rPr lang="en-GB" dirty="0">
                <a:latin typeface="Calibri Light" panose="020F0302020204030204" pitchFamily="34" charset="0"/>
                <a:cs typeface="Calibri Light" panose="020F0302020204030204" pitchFamily="34" charset="0"/>
              </a:rPr>
              <a:t> </a:t>
            </a:r>
          </a:p>
        </p:txBody>
      </p:sp>
      <p:sp>
        <p:nvSpPr>
          <p:cNvPr id="53" name="Szöveg helye 14">
            <a:extLst>
              <a:ext uri="{FF2B5EF4-FFF2-40B4-BE49-F238E27FC236}">
                <a16:creationId xmlns:a16="http://schemas.microsoft.com/office/drawing/2014/main" id="{9AA1DD6F-96C8-4EB8-839B-EAF4BD71EAC0}"/>
              </a:ext>
            </a:extLst>
          </p:cNvPr>
          <p:cNvSpPr txBox="1">
            <a:spLocks/>
          </p:cNvSpPr>
          <p:nvPr/>
        </p:nvSpPr>
        <p:spPr>
          <a:xfrm>
            <a:off x="1633890" y="3458222"/>
            <a:ext cx="462247" cy="244473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12</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310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5</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600</a:t>
            </a:r>
            <a:br>
              <a:rPr lang="en-GB" sz="1100" b="1" dirty="0">
                <a:solidFill>
                  <a:srgbClr val="C00000"/>
                </a:solidFill>
                <a:latin typeface="Calibri Light" panose="020F0302020204030204" pitchFamily="34" charset="0"/>
                <a:cs typeface="Calibri Light" panose="020F0302020204030204" pitchFamily="34" charset="0"/>
              </a:rPr>
            </a:br>
            <a:r>
              <a:rPr lang="en-GB" sz="1100" b="1" dirty="0">
                <a:solidFill>
                  <a:srgbClr val="C00000"/>
                </a:solidFill>
                <a:latin typeface="Calibri Light" panose="020F0302020204030204" pitchFamily="34" charset="0"/>
                <a:cs typeface="Calibri Light" panose="020F0302020204030204" pitchFamily="34" charset="0"/>
              </a:rPr>
              <a:t>4</a:t>
            </a:r>
          </a:p>
        </p:txBody>
      </p:sp>
      <p:sp>
        <p:nvSpPr>
          <p:cNvPr id="39" name="Szöveg helye 14">
            <a:extLst>
              <a:ext uri="{FF2B5EF4-FFF2-40B4-BE49-F238E27FC236}">
                <a16:creationId xmlns:a16="http://schemas.microsoft.com/office/drawing/2014/main" id="{50C7671F-2173-4279-B8EF-0E98A55A6D11}"/>
              </a:ext>
            </a:extLst>
          </p:cNvPr>
          <p:cNvSpPr txBox="1">
            <a:spLocks/>
          </p:cNvSpPr>
          <p:nvPr/>
        </p:nvSpPr>
        <p:spPr>
          <a:xfrm>
            <a:off x="4657508" y="4650216"/>
            <a:ext cx="351441" cy="296689"/>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latin typeface="Calibri Light" panose="020F0302020204030204" pitchFamily="34" charset="0"/>
                <a:cs typeface="Calibri Light" panose="020F0302020204030204" pitchFamily="34" charset="0"/>
              </a:rPr>
              <a:t>35</a:t>
            </a:r>
            <a:r>
              <a:rPr lang="en-GB" b="1" dirty="0">
                <a:latin typeface="Calibri Light" panose="020F0302020204030204" pitchFamily="34" charset="0"/>
                <a:cs typeface="Calibri Light" panose="020F0302020204030204" pitchFamily="34" charset="0"/>
              </a:rPr>
              <a:t> </a:t>
            </a:r>
          </a:p>
        </p:txBody>
      </p:sp>
      <p:sp>
        <p:nvSpPr>
          <p:cNvPr id="44" name="Szöveg helye 14">
            <a:extLst>
              <a:ext uri="{FF2B5EF4-FFF2-40B4-BE49-F238E27FC236}">
                <a16:creationId xmlns:a16="http://schemas.microsoft.com/office/drawing/2014/main" id="{8343F148-AA47-4FCD-B30F-455866D5430A}"/>
              </a:ext>
            </a:extLst>
          </p:cNvPr>
          <p:cNvSpPr txBox="1">
            <a:spLocks/>
          </p:cNvSpPr>
          <p:nvPr/>
        </p:nvSpPr>
        <p:spPr>
          <a:xfrm>
            <a:off x="3900028" y="4579743"/>
            <a:ext cx="1072024" cy="27608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ts val="2350"/>
              </a:lnSpc>
            </a:pPr>
            <a:r>
              <a:rPr lang="hu-HU" b="1" dirty="0">
                <a:solidFill>
                  <a:srgbClr val="C00000"/>
                </a:solidFill>
                <a:latin typeface="Calibri Light" panose="020F0302020204030204" pitchFamily="34" charset="0"/>
                <a:cs typeface="Calibri Light" panose="020F0302020204030204" pitchFamily="34" charset="0"/>
              </a:rPr>
              <a:t>Válaszidő</a:t>
            </a:r>
            <a:endParaRPr lang="en-GB" b="1" dirty="0">
              <a:solidFill>
                <a:srgbClr val="C00000"/>
              </a:solidFill>
              <a:latin typeface="Calibri Light" panose="020F0302020204030204" pitchFamily="34" charset="0"/>
              <a:cs typeface="Calibri Light" panose="020F0302020204030204" pitchFamily="34" charset="0"/>
            </a:endParaRPr>
          </a:p>
        </p:txBody>
      </p:sp>
      <p:sp>
        <p:nvSpPr>
          <p:cNvPr id="56" name="Szöveg helye 17">
            <a:extLst>
              <a:ext uri="{FF2B5EF4-FFF2-40B4-BE49-F238E27FC236}">
                <a16:creationId xmlns:a16="http://schemas.microsoft.com/office/drawing/2014/main" id="{3D3B8A3D-495C-434C-BA69-48F476C08388}"/>
              </a:ext>
            </a:extLst>
          </p:cNvPr>
          <p:cNvSpPr txBox="1">
            <a:spLocks/>
          </p:cNvSpPr>
          <p:nvPr/>
        </p:nvSpPr>
        <p:spPr>
          <a:xfrm>
            <a:off x="9400141" y="3702794"/>
            <a:ext cx="1513022" cy="918441"/>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6000" dirty="0"/>
              <a:t>!</a:t>
            </a:r>
            <a:endParaRPr lang="en-GB" sz="6000" dirty="0"/>
          </a:p>
        </p:txBody>
      </p:sp>
      <p:sp>
        <p:nvSpPr>
          <p:cNvPr id="64" name="Szöveg helye 14">
            <a:extLst>
              <a:ext uri="{FF2B5EF4-FFF2-40B4-BE49-F238E27FC236}">
                <a16:creationId xmlns:a16="http://schemas.microsoft.com/office/drawing/2014/main" id="{D7A7682C-8B0B-4C2B-9879-102C29FE395F}"/>
              </a:ext>
            </a:extLst>
          </p:cNvPr>
          <p:cNvSpPr txBox="1">
            <a:spLocks/>
          </p:cNvSpPr>
          <p:nvPr/>
        </p:nvSpPr>
        <p:spPr>
          <a:xfrm>
            <a:off x="9240191" y="3127693"/>
            <a:ext cx="1888847" cy="90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latin typeface="Calibri Light" panose="020F0302020204030204" pitchFamily="34" charset="0"/>
                <a:cs typeface="Calibri Light" panose="020F0302020204030204" pitchFamily="34" charset="0"/>
              </a:rPr>
              <a:t>Ezek nem egyéni, hanem </a:t>
            </a:r>
            <a:r>
              <a:rPr lang="hu-HU" b="1" dirty="0">
                <a:latin typeface="Calibri Light" panose="020F0302020204030204" pitchFamily="34" charset="0"/>
                <a:cs typeface="Calibri Light" panose="020F0302020204030204" pitchFamily="34" charset="0"/>
              </a:rPr>
              <a:t>aggreált</a:t>
            </a:r>
            <a:r>
              <a:rPr lang="hu-HU" dirty="0">
                <a:latin typeface="Calibri Light" panose="020F0302020204030204" pitchFamily="34" charset="0"/>
                <a:cs typeface="Calibri Light" panose="020F0302020204030204" pitchFamily="34" charset="0"/>
              </a:rPr>
              <a:t> adatok – átlag értékek</a:t>
            </a:r>
            <a:endParaRPr lang="en-GB" dirty="0">
              <a:latin typeface="Calibri Light" panose="020F0302020204030204" pitchFamily="34" charset="0"/>
              <a:cs typeface="Calibri Light" panose="020F0302020204030204" pitchFamily="34" charset="0"/>
            </a:endParaRPr>
          </a:p>
        </p:txBody>
      </p:sp>
      <p:sp>
        <p:nvSpPr>
          <p:cNvPr id="65" name="Ábra 18" title="Sablon utasítási nyíl">
            <a:extLst>
              <a:ext uri="{FF2B5EF4-FFF2-40B4-BE49-F238E27FC236}">
                <a16:creationId xmlns:a16="http://schemas.microsoft.com/office/drawing/2014/main" id="{441ECFC0-80B6-445A-B46B-D8D3A9935D33}"/>
              </a:ext>
            </a:extLst>
          </p:cNvPr>
          <p:cNvSpPr/>
          <p:nvPr/>
        </p:nvSpPr>
        <p:spPr>
          <a:xfrm rot="1135422" flipH="1" flipV="1">
            <a:off x="9451368" y="3742793"/>
            <a:ext cx="307897" cy="423994"/>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66" name="Kép 65">
            <a:extLst>
              <a:ext uri="{FF2B5EF4-FFF2-40B4-BE49-F238E27FC236}">
                <a16:creationId xmlns:a16="http://schemas.microsoft.com/office/drawing/2014/main" id="{15E4BAA3-502E-40A0-A516-5B7E741776FA}"/>
              </a:ext>
            </a:extLst>
          </p:cNvPr>
          <p:cNvPicPr>
            <a:picLocks noChangeAspect="1"/>
          </p:cNvPicPr>
          <p:nvPr/>
        </p:nvPicPr>
        <p:blipFill>
          <a:blip r:embed="rId6"/>
          <a:stretch>
            <a:fillRect/>
          </a:stretch>
        </p:blipFill>
        <p:spPr>
          <a:xfrm rot="702806">
            <a:off x="6247032" y="1020837"/>
            <a:ext cx="2172850" cy="1692600"/>
          </a:xfrm>
          <a:prstGeom prst="rect">
            <a:avLst/>
          </a:prstGeom>
        </p:spPr>
      </p:pic>
      <p:sp>
        <p:nvSpPr>
          <p:cNvPr id="67" name="Szöveg helye 14">
            <a:extLst>
              <a:ext uri="{FF2B5EF4-FFF2-40B4-BE49-F238E27FC236}">
                <a16:creationId xmlns:a16="http://schemas.microsoft.com/office/drawing/2014/main" id="{46DFB890-2166-4A45-853C-6037BDE9BE93}"/>
              </a:ext>
            </a:extLst>
          </p:cNvPr>
          <p:cNvSpPr txBox="1">
            <a:spLocks/>
          </p:cNvSpPr>
          <p:nvPr/>
        </p:nvSpPr>
        <p:spPr>
          <a:xfrm>
            <a:off x="6387601" y="1562989"/>
            <a:ext cx="1959464" cy="543583"/>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1800" dirty="0">
                <a:latin typeface="Calibri Light" panose="020F0302020204030204" pitchFamily="34" charset="0"/>
                <a:cs typeface="Calibri Light" panose="020F0302020204030204" pitchFamily="34" charset="0"/>
              </a:rPr>
              <a:t>Elkérhetem a Statisztikákat?</a:t>
            </a:r>
            <a:endParaRPr lang="en-GB" sz="1800" dirty="0">
              <a:latin typeface="Calibri Light" panose="020F0302020204030204" pitchFamily="34" charset="0"/>
              <a:cs typeface="Calibri Light" panose="020F0302020204030204" pitchFamily="34" charset="0"/>
            </a:endParaRPr>
          </a:p>
        </p:txBody>
      </p:sp>
      <p:sp>
        <p:nvSpPr>
          <p:cNvPr id="72" name="Szöveg helye 17">
            <a:extLst>
              <a:ext uri="{FF2B5EF4-FFF2-40B4-BE49-F238E27FC236}">
                <a16:creationId xmlns:a16="http://schemas.microsoft.com/office/drawing/2014/main" id="{0DAAA5BA-96B9-4136-8049-D2E5BECE9061}"/>
              </a:ext>
            </a:extLst>
          </p:cNvPr>
          <p:cNvSpPr txBox="1">
            <a:spLocks/>
          </p:cNvSpPr>
          <p:nvPr/>
        </p:nvSpPr>
        <p:spPr>
          <a:xfrm>
            <a:off x="9696660" y="1157460"/>
            <a:ext cx="2013832" cy="85407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Virtual Machine</a:t>
            </a:r>
            <a:r>
              <a:rPr lang="hu-HU" dirty="0"/>
              <a:t>s</a:t>
            </a:r>
            <a:endParaRPr lang="en-GB" dirty="0"/>
          </a:p>
        </p:txBody>
      </p:sp>
      <p:pic>
        <p:nvPicPr>
          <p:cNvPr id="73" name="Kép helye 6">
            <a:extLst>
              <a:ext uri="{FF2B5EF4-FFF2-40B4-BE49-F238E27FC236}">
                <a16:creationId xmlns:a16="http://schemas.microsoft.com/office/drawing/2014/main" id="{6ACE4313-A373-4AD8-87A7-BA54B4DF42B5}"/>
              </a:ext>
            </a:extLst>
          </p:cNvPr>
          <p:cNvPicPr>
            <a:picLocks noChangeAspect="1"/>
          </p:cNvPicPr>
          <p:nvPr/>
        </p:nvPicPr>
        <p:blipFill>
          <a:blip r:embed="rId3">
            <a:alphaModFix amt="35000"/>
          </a:blip>
          <a:stretch>
            <a:fillRect/>
          </a:stretch>
        </p:blipFill>
        <p:spPr>
          <a:xfrm>
            <a:off x="9666621" y="1421745"/>
            <a:ext cx="854075" cy="854075"/>
          </a:xfrm>
          <a:prstGeom prst="rect">
            <a:avLst/>
          </a:prstGeom>
        </p:spPr>
      </p:pic>
      <p:pic>
        <p:nvPicPr>
          <p:cNvPr id="74" name="Kép helye 6">
            <a:extLst>
              <a:ext uri="{FF2B5EF4-FFF2-40B4-BE49-F238E27FC236}">
                <a16:creationId xmlns:a16="http://schemas.microsoft.com/office/drawing/2014/main" id="{600030D6-A224-4C04-8ABD-56D9603A4774}"/>
              </a:ext>
            </a:extLst>
          </p:cNvPr>
          <p:cNvPicPr>
            <a:picLocks noChangeAspect="1"/>
          </p:cNvPicPr>
          <p:nvPr/>
        </p:nvPicPr>
        <p:blipFill>
          <a:blip r:embed="rId3">
            <a:alphaModFix amt="35000"/>
          </a:blip>
          <a:stretch>
            <a:fillRect/>
          </a:stretch>
        </p:blipFill>
        <p:spPr>
          <a:xfrm>
            <a:off x="9819021" y="1574145"/>
            <a:ext cx="854075" cy="854075"/>
          </a:xfrm>
          <a:prstGeom prst="rect">
            <a:avLst/>
          </a:prstGeom>
        </p:spPr>
      </p:pic>
      <p:pic>
        <p:nvPicPr>
          <p:cNvPr id="75" name="Kép helye 6">
            <a:extLst>
              <a:ext uri="{FF2B5EF4-FFF2-40B4-BE49-F238E27FC236}">
                <a16:creationId xmlns:a16="http://schemas.microsoft.com/office/drawing/2014/main" id="{C334168A-B2E8-472F-9BD8-B4267AA6A939}"/>
              </a:ext>
            </a:extLst>
          </p:cNvPr>
          <p:cNvPicPr>
            <a:picLocks noChangeAspect="1"/>
          </p:cNvPicPr>
          <p:nvPr/>
        </p:nvPicPr>
        <p:blipFill>
          <a:blip r:embed="rId3">
            <a:alphaModFix amt="35000"/>
          </a:blip>
          <a:stretch>
            <a:fillRect/>
          </a:stretch>
        </p:blipFill>
        <p:spPr>
          <a:xfrm>
            <a:off x="9971421" y="1726545"/>
            <a:ext cx="854075" cy="854075"/>
          </a:xfrm>
          <a:prstGeom prst="rect">
            <a:avLst/>
          </a:prstGeom>
        </p:spPr>
      </p:pic>
      <p:pic>
        <p:nvPicPr>
          <p:cNvPr id="76" name="Kép helye 6">
            <a:extLst>
              <a:ext uri="{FF2B5EF4-FFF2-40B4-BE49-F238E27FC236}">
                <a16:creationId xmlns:a16="http://schemas.microsoft.com/office/drawing/2014/main" id="{432C583C-4B90-4DC4-A406-7C0BF0A2D566}"/>
              </a:ext>
            </a:extLst>
          </p:cNvPr>
          <p:cNvPicPr>
            <a:picLocks noChangeAspect="1"/>
          </p:cNvPicPr>
          <p:nvPr/>
        </p:nvPicPr>
        <p:blipFill>
          <a:blip r:embed="rId3">
            <a:alphaModFix amt="35000"/>
          </a:blip>
          <a:stretch>
            <a:fillRect/>
          </a:stretch>
        </p:blipFill>
        <p:spPr>
          <a:xfrm>
            <a:off x="10123821" y="1878945"/>
            <a:ext cx="854075" cy="854075"/>
          </a:xfrm>
          <a:prstGeom prst="rect">
            <a:avLst/>
          </a:prstGeom>
        </p:spPr>
      </p:pic>
      <p:sp>
        <p:nvSpPr>
          <p:cNvPr id="77" name="Ábra 18" title="Sablon utasítási nyíl">
            <a:extLst>
              <a:ext uri="{FF2B5EF4-FFF2-40B4-BE49-F238E27FC236}">
                <a16:creationId xmlns:a16="http://schemas.microsoft.com/office/drawing/2014/main" id="{F7469DF4-464E-4B5F-AD34-7EF9B75AFF0E}"/>
              </a:ext>
            </a:extLst>
          </p:cNvPr>
          <p:cNvSpPr/>
          <p:nvPr/>
        </p:nvSpPr>
        <p:spPr>
          <a:xfrm rot="20320152" flipH="1">
            <a:off x="3901171" y="3675911"/>
            <a:ext cx="1593580" cy="2176331"/>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Tree>
    <p:extLst>
      <p:ext uri="{BB962C8B-B14F-4D97-AF65-F5344CB8AC3E}">
        <p14:creationId xmlns:p14="http://schemas.microsoft.com/office/powerpoint/2010/main" val="272984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A project GitHub címe</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60</a:t>
            </a:fld>
            <a:endParaRPr lang="en-GB" dirty="0"/>
          </a:p>
        </p:txBody>
      </p:sp>
      <p:sp>
        <p:nvSpPr>
          <p:cNvPr id="47" name="Szöveg helye 14">
            <a:extLst>
              <a:ext uri="{FF2B5EF4-FFF2-40B4-BE49-F238E27FC236}">
                <a16:creationId xmlns:a16="http://schemas.microsoft.com/office/drawing/2014/main" id="{FFF99173-044D-4FCA-A050-DD8C89D1FCF6}"/>
              </a:ext>
            </a:extLst>
          </p:cNvPr>
          <p:cNvSpPr txBox="1">
            <a:spLocks/>
          </p:cNvSpPr>
          <p:nvPr/>
        </p:nvSpPr>
        <p:spPr>
          <a:xfrm>
            <a:off x="442612" y="1015403"/>
            <a:ext cx="4571755"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hlinkClick r:id="rId3"/>
              </a:rPr>
              <a:t>https://github.com/JoDeMiro/Micado-Optimizer-Test</a:t>
            </a:r>
            <a:endParaRPr lang="hu-HU" dirty="0">
              <a:solidFill>
                <a:schemeClr val="tx1"/>
              </a:solidFill>
              <a:latin typeface="Calibri Light" panose="020F0302020204030204" pitchFamily="34" charset="0"/>
              <a:cs typeface="Calibri Light" panose="020F0302020204030204" pitchFamily="34" charset="0"/>
            </a:endParaRPr>
          </a:p>
          <a:p>
            <a:pPr algn="l">
              <a:lnSpc>
                <a:spcPct val="100000"/>
              </a:lnSpc>
            </a:pPr>
            <a:endParaRPr lang="hu-HU" dirty="0">
              <a:solidFill>
                <a:schemeClr val="tx1"/>
              </a:solidFill>
              <a:latin typeface="Calibri Light" panose="020F0302020204030204" pitchFamily="34" charset="0"/>
              <a:cs typeface="Calibri Light" panose="020F0302020204030204" pitchFamily="34" charset="0"/>
            </a:endParaRPr>
          </a:p>
        </p:txBody>
      </p:sp>
      <p:pic>
        <p:nvPicPr>
          <p:cNvPr id="9" name="Kép 8" descr="A képen szöveg látható&#10;&#10;Automatikusan generált leírás">
            <a:extLst>
              <a:ext uri="{FF2B5EF4-FFF2-40B4-BE49-F238E27FC236}">
                <a16:creationId xmlns:a16="http://schemas.microsoft.com/office/drawing/2014/main" id="{43DF14D8-6FBF-456C-9B6B-9866A60D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564" y="2768371"/>
            <a:ext cx="3028950" cy="1514475"/>
          </a:xfrm>
          <a:prstGeom prst="rect">
            <a:avLst/>
          </a:prstGeom>
        </p:spPr>
      </p:pic>
      <p:sp>
        <p:nvSpPr>
          <p:cNvPr id="75" name="Szöveg helye 14">
            <a:extLst>
              <a:ext uri="{FF2B5EF4-FFF2-40B4-BE49-F238E27FC236}">
                <a16:creationId xmlns:a16="http://schemas.microsoft.com/office/drawing/2014/main" id="{2A9888C6-C077-48A2-8152-BC7E534CDF0F}"/>
              </a:ext>
            </a:extLst>
          </p:cNvPr>
          <p:cNvSpPr txBox="1">
            <a:spLocks/>
          </p:cNvSpPr>
          <p:nvPr/>
        </p:nvSpPr>
        <p:spPr>
          <a:xfrm>
            <a:off x="6038098" y="2342607"/>
            <a:ext cx="3752765" cy="882289"/>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b="1" dirty="0">
                <a:solidFill>
                  <a:schemeClr val="tx1"/>
                </a:solidFill>
                <a:latin typeface="Arial" panose="020B0604020202020204" pitchFamily="34" charset="0"/>
                <a:cs typeface="Arial" panose="020B0604020202020204" pitchFamily="34" charset="0"/>
              </a:rPr>
              <a:t>Web Server</a:t>
            </a:r>
          </a:p>
        </p:txBody>
      </p:sp>
      <p:pic>
        <p:nvPicPr>
          <p:cNvPr id="27" name="Kép 26">
            <a:extLst>
              <a:ext uri="{FF2B5EF4-FFF2-40B4-BE49-F238E27FC236}">
                <a16:creationId xmlns:a16="http://schemas.microsoft.com/office/drawing/2014/main" id="{FD3AD912-DC9E-4FA3-ACC6-74EB35FD9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867" y="2307073"/>
            <a:ext cx="1034283" cy="1805925"/>
          </a:xfrm>
          <a:prstGeom prst="rect">
            <a:avLst/>
          </a:prstGeom>
        </p:spPr>
      </p:pic>
      <p:pic>
        <p:nvPicPr>
          <p:cNvPr id="31" name="Kép 30">
            <a:extLst>
              <a:ext uri="{FF2B5EF4-FFF2-40B4-BE49-F238E27FC236}">
                <a16:creationId xmlns:a16="http://schemas.microsoft.com/office/drawing/2014/main" id="{F0CF4A5F-B9FC-4F9C-86BB-92C383A6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185" y="3988363"/>
            <a:ext cx="2039795" cy="761168"/>
          </a:xfrm>
          <a:prstGeom prst="rect">
            <a:avLst/>
          </a:prstGeom>
        </p:spPr>
      </p:pic>
      <p:pic>
        <p:nvPicPr>
          <p:cNvPr id="15" name="Kép 14">
            <a:extLst>
              <a:ext uri="{FF2B5EF4-FFF2-40B4-BE49-F238E27FC236}">
                <a16:creationId xmlns:a16="http://schemas.microsoft.com/office/drawing/2014/main" id="{27F10A02-7974-4975-8C98-9FE9DE5601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978" y="1368835"/>
            <a:ext cx="1612985" cy="1612985"/>
          </a:xfrm>
          <a:prstGeom prst="rect">
            <a:avLst/>
          </a:prstGeom>
        </p:spPr>
      </p:pic>
      <p:sp>
        <p:nvSpPr>
          <p:cNvPr id="17" name="Szöveg helye 14">
            <a:extLst>
              <a:ext uri="{FF2B5EF4-FFF2-40B4-BE49-F238E27FC236}">
                <a16:creationId xmlns:a16="http://schemas.microsoft.com/office/drawing/2014/main" id="{7A1AAD10-1B74-41EF-93E9-9CA28C27D00E}"/>
              </a:ext>
            </a:extLst>
          </p:cNvPr>
          <p:cNvSpPr txBox="1">
            <a:spLocks/>
          </p:cNvSpPr>
          <p:nvPr/>
        </p:nvSpPr>
        <p:spPr>
          <a:xfrm>
            <a:off x="2441568" y="1906410"/>
            <a:ext cx="2815750" cy="689542"/>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a:t>
            </a:r>
            <a:r>
              <a:rPr lang="hu-HU" dirty="0" err="1">
                <a:solidFill>
                  <a:schemeClr val="tx1"/>
                </a:solidFill>
                <a:latin typeface="Calibri Light" panose="020F0302020204030204" pitchFamily="34" charset="0"/>
                <a:cs typeface="Calibri Light" panose="020F0302020204030204" pitchFamily="34" charset="0"/>
              </a:rPr>
              <a:t>JMeter</a:t>
            </a:r>
            <a:r>
              <a:rPr lang="hu-HU" dirty="0">
                <a:solidFill>
                  <a:schemeClr val="tx1"/>
                </a:solidFill>
                <a:latin typeface="Calibri Light" panose="020F0302020204030204" pitchFamily="34" charset="0"/>
                <a:cs typeface="Calibri Light" panose="020F0302020204030204" pitchFamily="34" charset="0"/>
              </a:rPr>
              <a:t> terhelést végző fájlok is a projektben vannak.</a:t>
            </a:r>
          </a:p>
        </p:txBody>
      </p:sp>
      <p:sp>
        <p:nvSpPr>
          <p:cNvPr id="30" name="Szöveg helye 14">
            <a:extLst>
              <a:ext uri="{FF2B5EF4-FFF2-40B4-BE49-F238E27FC236}">
                <a16:creationId xmlns:a16="http://schemas.microsoft.com/office/drawing/2014/main" id="{653BEC08-5425-4381-B3A1-CC639457F673}"/>
              </a:ext>
            </a:extLst>
          </p:cNvPr>
          <p:cNvSpPr txBox="1">
            <a:spLocks/>
          </p:cNvSpPr>
          <p:nvPr/>
        </p:nvSpPr>
        <p:spPr>
          <a:xfrm>
            <a:off x="2441568" y="2992370"/>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PPT prezentáció is a project alatt van</a:t>
            </a:r>
          </a:p>
        </p:txBody>
      </p:sp>
      <p:pic>
        <p:nvPicPr>
          <p:cNvPr id="6" name="Kép 5">
            <a:extLst>
              <a:ext uri="{FF2B5EF4-FFF2-40B4-BE49-F238E27FC236}">
                <a16:creationId xmlns:a16="http://schemas.microsoft.com/office/drawing/2014/main" id="{9B225947-AD44-40D9-9FF0-68CB19958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42" y="2966600"/>
            <a:ext cx="1019397" cy="1019397"/>
          </a:xfrm>
          <a:prstGeom prst="rect">
            <a:avLst/>
          </a:prstGeom>
        </p:spPr>
      </p:pic>
      <p:sp>
        <p:nvSpPr>
          <p:cNvPr id="28" name="Szöveg helye 14">
            <a:extLst>
              <a:ext uri="{FF2B5EF4-FFF2-40B4-BE49-F238E27FC236}">
                <a16:creationId xmlns:a16="http://schemas.microsoft.com/office/drawing/2014/main" id="{8C1FF300-4561-41BE-A291-80E292345896}"/>
              </a:ext>
            </a:extLst>
          </p:cNvPr>
          <p:cNvSpPr txBox="1">
            <a:spLocks/>
          </p:cNvSpPr>
          <p:nvPr/>
        </p:nvSpPr>
        <p:spPr>
          <a:xfrm>
            <a:off x="6975113" y="4915533"/>
            <a:ext cx="2815750" cy="725724"/>
          </a:xfrm>
          <a:prstGeom prst="rect">
            <a:avLst/>
          </a:prstGeom>
          <a:solidFill>
            <a:schemeClr val="bg1">
              <a:alpha val="89000"/>
            </a:schemeClr>
          </a:solid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Technológiák lettek felhasználva</a:t>
            </a:r>
          </a:p>
        </p:txBody>
      </p:sp>
    </p:spTree>
    <p:extLst>
      <p:ext uri="{BB962C8B-B14F-4D97-AF65-F5344CB8AC3E}">
        <p14:creationId xmlns:p14="http://schemas.microsoft.com/office/powerpoint/2010/main" val="10927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Kép helye 21" descr="A képen elektronika, áramkör látható&#10;&#10;A leírás teljesen megbízható">
            <a:extLst>
              <a:ext uri="{FF2B5EF4-FFF2-40B4-BE49-F238E27FC236}">
                <a16:creationId xmlns:a16="http://schemas.microsoft.com/office/drawing/2014/main" id="{89D18B32-4DCA-4C9C-B516-A0999BF48B30}"/>
              </a:ext>
            </a:extLst>
          </p:cNvPr>
          <p:cNvPicPr>
            <a:picLocks noGrp="1" noChangeAspect="1"/>
          </p:cNvPicPr>
          <p:nvPr>
            <p:ph type="pic" sz="quarter" idx="12"/>
          </p:nvPr>
        </p:nvPicPr>
        <p:blipFill>
          <a:blip r:embed="rId2"/>
          <a:srcRect t="8236" b="8236"/>
          <a:stretch>
            <a:fillRect/>
          </a:stretch>
        </p:blipFill>
        <p:spPr/>
      </p:pic>
      <p:sp>
        <p:nvSpPr>
          <p:cNvPr id="3" name="Cím 2">
            <a:extLst>
              <a:ext uri="{FF2B5EF4-FFF2-40B4-BE49-F238E27FC236}">
                <a16:creationId xmlns:a16="http://schemas.microsoft.com/office/drawing/2014/main" id="{EBDC24D3-EEF0-4B69-A174-E4DFF7884894}"/>
              </a:ext>
            </a:extLst>
          </p:cNvPr>
          <p:cNvSpPr>
            <a:spLocks noGrp="1"/>
          </p:cNvSpPr>
          <p:nvPr>
            <p:ph type="ctrTitle"/>
          </p:nvPr>
        </p:nvSpPr>
        <p:spPr>
          <a:xfrm>
            <a:off x="2494607" y="2000266"/>
            <a:ext cx="7202786" cy="1449788"/>
          </a:xfrm>
        </p:spPr>
        <p:txBody>
          <a:bodyPr rtlCol="0">
            <a:normAutofit/>
          </a:bodyPr>
          <a:lstStyle/>
          <a:p>
            <a:pPr rtl="0"/>
            <a:r>
              <a:rPr lang="hu-HU" sz="4400" dirty="0"/>
              <a:t>Köszönöm a figyelmet!</a:t>
            </a:r>
          </a:p>
        </p:txBody>
      </p:sp>
      <p:cxnSp>
        <p:nvCxnSpPr>
          <p:cNvPr id="5" name="Egyenes összekötő 4" descr="Elválasztó">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175065"/>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7" name="Alcím 6">
            <a:extLst>
              <a:ext uri="{FF2B5EF4-FFF2-40B4-BE49-F238E27FC236}">
                <a16:creationId xmlns:a16="http://schemas.microsoft.com/office/drawing/2014/main" id="{ACCCCDAD-0E0B-437F-8CAA-0536470B2E2F}"/>
              </a:ext>
            </a:extLst>
          </p:cNvPr>
          <p:cNvSpPr>
            <a:spLocks noGrp="1"/>
          </p:cNvSpPr>
          <p:nvPr>
            <p:ph type="subTitle" idx="1"/>
          </p:nvPr>
        </p:nvSpPr>
        <p:spPr>
          <a:xfrm>
            <a:off x="2494607" y="3447610"/>
            <a:ext cx="5282503" cy="1604172"/>
          </a:xfrm>
        </p:spPr>
        <p:txBody>
          <a:bodyPr rtlCol="0"/>
          <a:lstStyle/>
          <a:p>
            <a:pPr rtl="0"/>
            <a:r>
              <a:rPr lang="hu-HU" dirty="0"/>
              <a:t>Pintye István</a:t>
            </a:r>
          </a:p>
        </p:txBody>
      </p:sp>
      <p:pic>
        <p:nvPicPr>
          <p:cNvPr id="13" name="Ábra 12" descr="Felhasználó" title="Ikon – előadó neve">
            <a:extLst>
              <a:ext uri="{FF2B5EF4-FFF2-40B4-BE49-F238E27FC236}">
                <a16:creationId xmlns:a16="http://schemas.microsoft.com/office/drawing/2014/main" id="{708AF784-88DE-4E89-A28B-BECD54FC11C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84624" y="3649628"/>
            <a:ext cx="164463" cy="164463"/>
          </a:xfrm>
          <a:prstGeom prst="rect">
            <a:avLst/>
          </a:prstGeom>
        </p:spPr>
      </p:pic>
      <p:sp>
        <p:nvSpPr>
          <p:cNvPr id="9" name="Szöveg helye 8">
            <a:extLst>
              <a:ext uri="{FF2B5EF4-FFF2-40B4-BE49-F238E27FC236}">
                <a16:creationId xmlns:a16="http://schemas.microsoft.com/office/drawing/2014/main" id="{650F9D0C-7F14-4B83-A0A3-5710128C815A}"/>
              </a:ext>
            </a:extLst>
          </p:cNvPr>
          <p:cNvSpPr>
            <a:spLocks noGrp="1"/>
          </p:cNvSpPr>
          <p:nvPr>
            <p:ph type="body" sz="quarter" idx="13"/>
          </p:nvPr>
        </p:nvSpPr>
        <p:spPr>
          <a:xfrm>
            <a:off x="2667000" y="3921238"/>
            <a:ext cx="4508500" cy="277342"/>
          </a:xfrm>
        </p:spPr>
        <p:txBody>
          <a:bodyPr rtlCol="0">
            <a:normAutofit fontScale="92500" lnSpcReduction="20000"/>
          </a:bodyPr>
          <a:lstStyle/>
          <a:p>
            <a:r>
              <a:rPr lang="hu-HU" dirty="0"/>
              <a:t>+36 1 279 6056</a:t>
            </a:r>
          </a:p>
        </p:txBody>
      </p:sp>
      <p:pic>
        <p:nvPicPr>
          <p:cNvPr id="15" name="Ábra 14" descr="Okostelefon" title="Ikon – előadó telefonszáma">
            <a:extLst>
              <a:ext uri="{FF2B5EF4-FFF2-40B4-BE49-F238E27FC236}">
                <a16:creationId xmlns:a16="http://schemas.microsoft.com/office/drawing/2014/main" id="{E276E47B-4C08-4FEC-AAE8-3DCCBA7EE7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84624" y="3959714"/>
            <a:ext cx="164463" cy="164463"/>
          </a:xfrm>
          <a:prstGeom prst="rect">
            <a:avLst/>
          </a:prstGeom>
        </p:spPr>
      </p:pic>
      <p:sp>
        <p:nvSpPr>
          <p:cNvPr id="10" name="Szöveg helye 9">
            <a:extLst>
              <a:ext uri="{FF2B5EF4-FFF2-40B4-BE49-F238E27FC236}">
                <a16:creationId xmlns:a16="http://schemas.microsoft.com/office/drawing/2014/main" id="{2EF9E03C-A81E-4083-9F20-EF8FFAF5914D}"/>
              </a:ext>
            </a:extLst>
          </p:cNvPr>
          <p:cNvSpPr>
            <a:spLocks noGrp="1"/>
          </p:cNvSpPr>
          <p:nvPr>
            <p:ph type="body" sz="quarter" idx="14"/>
          </p:nvPr>
        </p:nvSpPr>
        <p:spPr>
          <a:xfrm>
            <a:off x="2667000" y="4243062"/>
            <a:ext cx="4508500" cy="277342"/>
          </a:xfrm>
        </p:spPr>
        <p:txBody>
          <a:bodyPr rtlCol="0">
            <a:normAutofit fontScale="92500" lnSpcReduction="20000"/>
          </a:bodyPr>
          <a:lstStyle/>
          <a:p>
            <a:r>
              <a:rPr lang="hu-HU" dirty="0"/>
              <a:t>istvan.pintye@sztaki.hu</a:t>
            </a:r>
          </a:p>
        </p:txBody>
      </p:sp>
      <p:pic>
        <p:nvPicPr>
          <p:cNvPr id="14" name="Ábra 13" descr="Boríték" title="Ikon – előadó e-mail-címe">
            <a:extLst>
              <a:ext uri="{FF2B5EF4-FFF2-40B4-BE49-F238E27FC236}">
                <a16:creationId xmlns:a16="http://schemas.microsoft.com/office/drawing/2014/main" id="{4F2D4997-93AD-4A62-8488-4572923DB8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84624" y="4293902"/>
            <a:ext cx="164463" cy="164463"/>
          </a:xfrm>
          <a:prstGeom prst="rect">
            <a:avLst/>
          </a:prstGeom>
        </p:spPr>
      </p:pic>
      <p:sp>
        <p:nvSpPr>
          <p:cNvPr id="26" name="Szöveg helye 25">
            <a:extLst>
              <a:ext uri="{FF2B5EF4-FFF2-40B4-BE49-F238E27FC236}">
                <a16:creationId xmlns:a16="http://schemas.microsoft.com/office/drawing/2014/main" id="{88557579-7DEF-FF4C-AD37-0E81A6BB3B75}"/>
              </a:ext>
            </a:extLst>
          </p:cNvPr>
          <p:cNvSpPr>
            <a:spLocks noGrp="1"/>
          </p:cNvSpPr>
          <p:nvPr>
            <p:ph type="body" sz="quarter" idx="16"/>
          </p:nvPr>
        </p:nvSpPr>
        <p:spPr>
          <a:xfrm>
            <a:off x="2667000" y="4548843"/>
            <a:ext cx="4508500" cy="277342"/>
          </a:xfrm>
        </p:spPr>
        <p:txBody>
          <a:bodyPr rtlCol="0">
            <a:normAutofit fontScale="92500" lnSpcReduction="20000"/>
          </a:bodyPr>
          <a:lstStyle/>
          <a:p>
            <a:pPr rtl="0"/>
            <a:r>
              <a:rPr lang="hu-HU" dirty="0">
                <a:hlinkClick r:id="rId9"/>
              </a:rPr>
              <a:t>www.sztaki.hu </a:t>
            </a:r>
            <a:endParaRPr lang="hu-HU" dirty="0"/>
          </a:p>
        </p:txBody>
      </p:sp>
      <p:pic>
        <p:nvPicPr>
          <p:cNvPr id="30" name="Ábra 29" descr="Világ">
            <a:extLst>
              <a:ext uri="{FF2B5EF4-FFF2-40B4-BE49-F238E27FC236}">
                <a16:creationId xmlns:a16="http://schemas.microsoft.com/office/drawing/2014/main" id="{07973E30-0C12-8442-90B5-47D1C45545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8999" y="4606552"/>
            <a:ext cx="170088" cy="170088"/>
          </a:xfrm>
          <a:prstGeom prst="rect">
            <a:avLst/>
          </a:prstGeom>
        </p:spPr>
      </p:pic>
      <p:pic>
        <p:nvPicPr>
          <p:cNvPr id="16" name="Kép helye 50">
            <a:extLst>
              <a:ext uri="{FF2B5EF4-FFF2-40B4-BE49-F238E27FC236}">
                <a16:creationId xmlns:a16="http://schemas.microsoft.com/office/drawing/2014/main" id="{B110393C-A856-45CB-B26A-03DC430104C2}"/>
              </a:ext>
            </a:extLst>
          </p:cNvPr>
          <p:cNvPicPr preferRelativeResize="0">
            <a:picLocks noGrp="1"/>
          </p:cNvPicPr>
          <p:nvPr>
            <p:ph type="pic" sz="quarter" idx="15"/>
          </p:nvPr>
        </p:nvPicPr>
        <p:blipFill>
          <a:blip r:embed="rId12">
            <a:extLst>
              <a:ext uri="{28A0092B-C50C-407E-A947-70E740481C1C}">
                <a14:useLocalDpi xmlns:a14="http://schemas.microsoft.com/office/drawing/2010/main" val="0"/>
              </a:ext>
            </a:extLst>
          </a:blip>
          <a:srcRect/>
          <a:stretch/>
        </p:blipFill>
        <p:spPr>
          <a:xfrm>
            <a:off x="8053703" y="2458606"/>
            <a:ext cx="1381125" cy="561975"/>
          </a:xfrm>
        </p:spPr>
      </p:pic>
    </p:spTree>
    <p:extLst>
      <p:ext uri="{BB962C8B-B14F-4D97-AF65-F5344CB8AC3E}">
        <p14:creationId xmlns:p14="http://schemas.microsoft.com/office/powerpoint/2010/main" val="29241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alpha val="1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defTabSz="457200">
              <a:spcAft>
                <a:spcPts val="600"/>
              </a:spcAft>
            </a:pPr>
            <a:fld id="{19B51A1E-902D-48AF-9020-955120F399B6}" type="slidenum">
              <a:rPr lang="en-GB" smtClean="0">
                <a:solidFill>
                  <a:srgbClr val="FFFFFF"/>
                </a:solidFill>
              </a:rPr>
              <a:pPr defTabSz="457200">
                <a:spcAft>
                  <a:spcPts val="600"/>
                </a:spcAft>
              </a:pPr>
              <a:t>7</a:t>
            </a:fld>
            <a:endParaRPr lang="en-GB">
              <a:solidFill>
                <a:srgbClr val="FFFFFF"/>
              </a:solidFill>
            </a:endParaRPr>
          </a:p>
        </p:txBody>
      </p:sp>
      <p:sp>
        <p:nvSpPr>
          <p:cNvPr id="14" name="Cím 13">
            <a:extLst>
              <a:ext uri="{FF2B5EF4-FFF2-40B4-BE49-F238E27FC236}">
                <a16:creationId xmlns:a16="http://schemas.microsoft.com/office/drawing/2014/main" id="{5A66ED23-4FD1-4E82-A830-0FFC1B6F8070}"/>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hu-HU" sz="3600" dirty="0">
                <a:solidFill>
                  <a:schemeClr val="tx1">
                    <a:lumMod val="85000"/>
                    <a:lumOff val="15000"/>
                  </a:schemeClr>
                </a:solidFill>
              </a:rPr>
              <a:t>A Neurális háló tanítása</a:t>
            </a:r>
            <a:endParaRPr lang="en-GB" sz="3600" dirty="0">
              <a:solidFill>
                <a:schemeClr val="tx1">
                  <a:lumMod val="85000"/>
                  <a:lumOff val="15000"/>
                </a:schemeClr>
              </a:solidFill>
            </a:endParaRPr>
          </a:p>
        </p:txBody>
      </p:sp>
      <p:sp>
        <p:nvSpPr>
          <p:cNvPr id="22" name="Szöveg helye 17">
            <a:extLst>
              <a:ext uri="{FF2B5EF4-FFF2-40B4-BE49-F238E27FC236}">
                <a16:creationId xmlns:a16="http://schemas.microsoft.com/office/drawing/2014/main" id="{2553D144-03D7-4FC2-8C8D-69742709A5FE}"/>
              </a:ext>
            </a:extLst>
          </p:cNvPr>
          <p:cNvSpPr txBox="1">
            <a:spLocks/>
          </p:cNvSpPr>
          <p:nvPr/>
        </p:nvSpPr>
        <p:spPr>
          <a:xfrm>
            <a:off x="1851822" y="1771230"/>
            <a:ext cx="2396238" cy="368224"/>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Iteráció</a:t>
            </a:r>
            <a:r>
              <a:rPr lang="en-GB" dirty="0"/>
              <a:t> = 250</a:t>
            </a:r>
          </a:p>
        </p:txBody>
      </p:sp>
      <p:pic>
        <p:nvPicPr>
          <p:cNvPr id="7" name="Kép 6">
            <a:extLst>
              <a:ext uri="{FF2B5EF4-FFF2-40B4-BE49-F238E27FC236}">
                <a16:creationId xmlns:a16="http://schemas.microsoft.com/office/drawing/2014/main" id="{6D2D2F45-FB9D-48BA-B4EA-CBD9C790D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77" y="2247741"/>
            <a:ext cx="5687649" cy="3199302"/>
          </a:xfrm>
          <a:prstGeom prst="rect">
            <a:avLst/>
          </a:prstGeom>
        </p:spPr>
      </p:pic>
      <p:sp>
        <p:nvSpPr>
          <p:cNvPr id="18" name="Szöveg helye 17">
            <a:extLst>
              <a:ext uri="{FF2B5EF4-FFF2-40B4-BE49-F238E27FC236}">
                <a16:creationId xmlns:a16="http://schemas.microsoft.com/office/drawing/2014/main" id="{B25A3526-0A49-44C2-9CB2-B62A57FAEBDA}"/>
              </a:ext>
            </a:extLst>
          </p:cNvPr>
          <p:cNvSpPr txBox="1">
            <a:spLocks/>
          </p:cNvSpPr>
          <p:nvPr/>
        </p:nvSpPr>
        <p:spPr>
          <a:xfrm>
            <a:off x="3801730" y="5733778"/>
            <a:ext cx="2396238"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Láthatjuk, hogyan változnak a súlyok a tanulás során</a:t>
            </a:r>
            <a:endParaRPr lang="en-GB" dirty="0"/>
          </a:p>
        </p:txBody>
      </p:sp>
      <p:sp>
        <p:nvSpPr>
          <p:cNvPr id="17" name="Szöveg helye 17">
            <a:extLst>
              <a:ext uri="{FF2B5EF4-FFF2-40B4-BE49-F238E27FC236}">
                <a16:creationId xmlns:a16="http://schemas.microsoft.com/office/drawing/2014/main" id="{54EFFFCF-24F3-4DD8-8A1D-14F25BC8361B}"/>
              </a:ext>
            </a:extLst>
          </p:cNvPr>
          <p:cNvSpPr txBox="1">
            <a:spLocks/>
          </p:cNvSpPr>
          <p:nvPr/>
        </p:nvSpPr>
        <p:spPr>
          <a:xfrm>
            <a:off x="2272664" y="2534476"/>
            <a:ext cx="3859165" cy="851106"/>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t>250 iteráció után a </a:t>
            </a:r>
            <a:r>
              <a:rPr lang="hu-HU" dirty="0">
                <a:solidFill>
                  <a:schemeClr val="accent2"/>
                </a:solidFill>
              </a:rPr>
              <a:t>becslési hiba</a:t>
            </a:r>
            <a:r>
              <a:rPr lang="hu-HU" dirty="0"/>
              <a:t> egy elfogadható szint alá csökkent</a:t>
            </a:r>
            <a:endParaRPr lang="en-GB" dirty="0"/>
          </a:p>
        </p:txBody>
      </p:sp>
      <p:sp>
        <p:nvSpPr>
          <p:cNvPr id="20" name="Ábra 18" title="Sablon utasítási nyíl">
            <a:extLst>
              <a:ext uri="{FF2B5EF4-FFF2-40B4-BE49-F238E27FC236}">
                <a16:creationId xmlns:a16="http://schemas.microsoft.com/office/drawing/2014/main" id="{8A267097-18E3-41CC-BFC4-81F792E5B1A2}"/>
              </a:ext>
            </a:extLst>
          </p:cNvPr>
          <p:cNvSpPr/>
          <p:nvPr/>
        </p:nvSpPr>
        <p:spPr>
          <a:xfrm rot="7109028" flipH="1" flipV="1">
            <a:off x="1977822" y="2112761"/>
            <a:ext cx="453870" cy="669953"/>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sp>
        <p:nvSpPr>
          <p:cNvPr id="16" name="Ábra 18" title="Sablon utasítási nyíl">
            <a:extLst>
              <a:ext uri="{FF2B5EF4-FFF2-40B4-BE49-F238E27FC236}">
                <a16:creationId xmlns:a16="http://schemas.microsoft.com/office/drawing/2014/main" id="{B58F3747-A9FD-4C76-8943-FA056F31558E}"/>
              </a:ext>
            </a:extLst>
          </p:cNvPr>
          <p:cNvSpPr/>
          <p:nvPr/>
        </p:nvSpPr>
        <p:spPr>
          <a:xfrm>
            <a:off x="5743756" y="4495563"/>
            <a:ext cx="875636" cy="116005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a:p>
        </p:txBody>
      </p:sp>
      <p:pic>
        <p:nvPicPr>
          <p:cNvPr id="5" name="Kép 4">
            <a:extLst>
              <a:ext uri="{FF2B5EF4-FFF2-40B4-BE49-F238E27FC236}">
                <a16:creationId xmlns:a16="http://schemas.microsoft.com/office/drawing/2014/main" id="{5EFBE266-8152-4D4D-A1F2-005F67DF1F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1574" y="1104271"/>
            <a:ext cx="5527509" cy="5291134"/>
          </a:xfrm>
          <a:prstGeom prst="rect">
            <a:avLst/>
          </a:prstGeom>
        </p:spPr>
      </p:pic>
    </p:spTree>
    <p:extLst>
      <p:ext uri="{BB962C8B-B14F-4D97-AF65-F5344CB8AC3E}">
        <p14:creationId xmlns:p14="http://schemas.microsoft.com/office/powerpoint/2010/main" val="33009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6"/>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Új elképzelések</a:t>
            </a:r>
            <a:br>
              <a:rPr lang="hu-HU" dirty="0"/>
            </a:b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8</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Kísérleteztem a Neurális háló architektúrájával (rétegek száma, neuronok száma, átviteli függvény)</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65374"/>
            <a:ext cx="11116775" cy="3774973"/>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782" y="835614"/>
            <a:ext cx="6256424" cy="2412051"/>
          </a:xfrm>
          <a:prstGeom prst="rect">
            <a:avLst/>
          </a:prstGeom>
        </p:spPr>
      </p:pic>
    </p:spTree>
    <p:extLst>
      <p:ext uri="{BB962C8B-B14F-4D97-AF65-F5344CB8AC3E}">
        <p14:creationId xmlns:p14="http://schemas.microsoft.com/office/powerpoint/2010/main" val="1744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73C0ED10-AC04-4E8D-91D7-CB9272F1C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02342"/>
            <a:ext cx="12191999" cy="6253315"/>
          </a:xfrm>
          <a:prstGeom prst="rect">
            <a:avLst/>
          </a:prstGeom>
        </p:spPr>
      </p:pic>
      <p:sp>
        <p:nvSpPr>
          <p:cNvPr id="18" name="Cím 13">
            <a:extLst>
              <a:ext uri="{FF2B5EF4-FFF2-40B4-BE49-F238E27FC236}">
                <a16:creationId xmlns:a16="http://schemas.microsoft.com/office/drawing/2014/main" id="{C2D4B017-FF4D-4E1E-B149-C84D3224DCCC}"/>
              </a:ext>
            </a:extLst>
          </p:cNvPr>
          <p:cNvSpPr txBox="1">
            <a:spLocks/>
          </p:cNvSpPr>
          <p:nvPr/>
        </p:nvSpPr>
        <p:spPr>
          <a:xfrm>
            <a:off x="432000" y="468575"/>
            <a:ext cx="11340000" cy="802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hu-HU" dirty="0"/>
              <a:t>Kutatási eredmények</a:t>
            </a:r>
            <a:endParaRPr lang="en-GB" dirty="0"/>
          </a:p>
        </p:txBody>
      </p:sp>
      <p:sp>
        <p:nvSpPr>
          <p:cNvPr id="3" name="Dia számának helye 2">
            <a:extLst>
              <a:ext uri="{FF2B5EF4-FFF2-40B4-BE49-F238E27FC236}">
                <a16:creationId xmlns:a16="http://schemas.microsoft.com/office/drawing/2014/main" id="{BCF05422-1112-470B-99A8-5D6041CBE945}"/>
              </a:ext>
            </a:extLst>
          </p:cNvPr>
          <p:cNvSpPr>
            <a:spLocks noGrp="1"/>
          </p:cNvSpPr>
          <p:nvPr>
            <p:ph type="sldNum" sz="quarter" idx="11"/>
          </p:nvPr>
        </p:nvSpPr>
        <p:spPr/>
        <p:txBody>
          <a:bodyPr rtlCol="0"/>
          <a:lstStyle/>
          <a:p>
            <a:pPr rtl="0"/>
            <a:fld id="{19B51A1E-902D-48AF-9020-955120F399B6}" type="slidenum">
              <a:rPr lang="en-GB" smtClean="0"/>
              <a:pPr rtl="0"/>
              <a:t>9</a:t>
            </a:fld>
            <a:endParaRPr lang="en-GB" dirty="0"/>
          </a:p>
        </p:txBody>
      </p:sp>
      <p:sp>
        <p:nvSpPr>
          <p:cNvPr id="17" name="Szöveg helye 14">
            <a:extLst>
              <a:ext uri="{FF2B5EF4-FFF2-40B4-BE49-F238E27FC236}">
                <a16:creationId xmlns:a16="http://schemas.microsoft.com/office/drawing/2014/main" id="{C452C47D-F67F-4021-BC29-5320FF5DB9F0}"/>
              </a:ext>
            </a:extLst>
          </p:cNvPr>
          <p:cNvSpPr txBox="1">
            <a:spLocks/>
          </p:cNvSpPr>
          <p:nvPr/>
        </p:nvSpPr>
        <p:spPr>
          <a:xfrm>
            <a:off x="8446269" y="1387650"/>
            <a:ext cx="143920" cy="616540"/>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sz="4000" dirty="0">
                <a:solidFill>
                  <a:schemeClr val="tx1"/>
                </a:solidFill>
                <a:latin typeface="Calibri Light" panose="020F0302020204030204" pitchFamily="34" charset="0"/>
                <a:cs typeface="Calibri Light" panose="020F0302020204030204" pitchFamily="34" charset="0"/>
              </a:rPr>
              <a:t>}</a:t>
            </a:r>
            <a:endParaRPr lang="en-GB" sz="4000" dirty="0">
              <a:solidFill>
                <a:schemeClr val="tx1"/>
              </a:solidFill>
              <a:latin typeface="Calibri Light" panose="020F0302020204030204" pitchFamily="34" charset="0"/>
              <a:cs typeface="Calibri Light" panose="020F0302020204030204" pitchFamily="34" charset="0"/>
            </a:endParaRPr>
          </a:p>
        </p:txBody>
      </p:sp>
      <p:sp>
        <p:nvSpPr>
          <p:cNvPr id="21" name="Szöveg helye 14">
            <a:extLst>
              <a:ext uri="{FF2B5EF4-FFF2-40B4-BE49-F238E27FC236}">
                <a16:creationId xmlns:a16="http://schemas.microsoft.com/office/drawing/2014/main" id="{17A75928-D09F-4D14-A039-5DFD54F51E3A}"/>
              </a:ext>
            </a:extLst>
          </p:cNvPr>
          <p:cNvSpPr txBox="1">
            <a:spLocks/>
          </p:cNvSpPr>
          <p:nvPr/>
        </p:nvSpPr>
        <p:spPr>
          <a:xfrm>
            <a:off x="8631320" y="1601567"/>
            <a:ext cx="3214303" cy="1110102"/>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hu-HU" dirty="0">
                <a:solidFill>
                  <a:schemeClr val="tx1"/>
                </a:solidFill>
                <a:latin typeface="Calibri Light" panose="020F0302020204030204" pitchFamily="34" charset="0"/>
                <a:cs typeface="Calibri Light" panose="020F0302020204030204" pitchFamily="34" charset="0"/>
              </a:rPr>
              <a:t>A metrikák t-1, időpontban mért érté-</a:t>
            </a:r>
            <a:r>
              <a:rPr lang="hu-HU" dirty="0" err="1">
                <a:solidFill>
                  <a:schemeClr val="tx1"/>
                </a:solidFill>
                <a:latin typeface="Calibri Light" panose="020F0302020204030204" pitchFamily="34" charset="0"/>
                <a:cs typeface="Calibri Light" panose="020F0302020204030204" pitchFamily="34" charset="0"/>
              </a:rPr>
              <a:t>keinek</a:t>
            </a:r>
            <a:r>
              <a:rPr lang="hu-HU" dirty="0">
                <a:solidFill>
                  <a:schemeClr val="tx1"/>
                </a:solidFill>
                <a:latin typeface="Calibri Light" panose="020F0302020204030204" pitchFamily="34" charset="0"/>
                <a:cs typeface="Calibri Light" panose="020F0302020204030204" pitchFamily="34" charset="0"/>
              </a:rPr>
              <a:t> figyelembevételével </a:t>
            </a:r>
            <a:r>
              <a:rPr lang="hu-HU" dirty="0" err="1">
                <a:solidFill>
                  <a:schemeClr val="tx1"/>
                </a:solidFill>
                <a:latin typeface="Calibri Light" panose="020F0302020204030204" pitchFamily="34" charset="0"/>
                <a:cs typeface="Calibri Light" panose="020F0302020204030204" pitchFamily="34" charset="0"/>
              </a:rPr>
              <a:t>kisérletez-tem</a:t>
            </a:r>
            <a:r>
              <a:rPr lang="hu-HU" dirty="0">
                <a:solidFill>
                  <a:schemeClr val="tx1"/>
                </a:solidFill>
                <a:latin typeface="Calibri Light" panose="020F0302020204030204" pitchFamily="34" charset="0"/>
                <a:cs typeface="Calibri Light" panose="020F0302020204030204" pitchFamily="34" charset="0"/>
              </a:rPr>
              <a:t>. Ez az 1 rétegű neurális háló még nem javított az eredményeken.</a:t>
            </a:r>
            <a:endParaRPr lang="en-GB" dirty="0">
              <a:solidFill>
                <a:schemeClr val="tx1"/>
              </a:solidFill>
              <a:latin typeface="Calibri Light" panose="020F0302020204030204" pitchFamily="34" charset="0"/>
              <a:cs typeface="Calibri Light" panose="020F0302020204030204" pitchFamily="34" charset="0"/>
            </a:endParaRPr>
          </a:p>
        </p:txBody>
      </p:sp>
      <p:sp>
        <p:nvSpPr>
          <p:cNvPr id="22" name="Ábra 18" title="Sablon utasítási nyíl">
            <a:extLst>
              <a:ext uri="{FF2B5EF4-FFF2-40B4-BE49-F238E27FC236}">
                <a16:creationId xmlns:a16="http://schemas.microsoft.com/office/drawing/2014/main" id="{456BE1FD-5F2C-4CA3-80F9-54FCF8B8E81F}"/>
              </a:ext>
            </a:extLst>
          </p:cNvPr>
          <p:cNvSpPr/>
          <p:nvPr/>
        </p:nvSpPr>
        <p:spPr>
          <a:xfrm rot="4868352" flipH="1">
            <a:off x="8651722" y="1042417"/>
            <a:ext cx="373531" cy="453815"/>
          </a:xfrm>
          <a:custGeom>
            <a:avLst/>
            <a:gdLst>
              <a:gd name="connsiteX0" fmla="*/ 27380 w 542925"/>
              <a:gd name="connsiteY0" fmla="*/ 669232 h 676275"/>
              <a:gd name="connsiteX1" fmla="*/ 138823 w 542925"/>
              <a:gd name="connsiteY1" fmla="*/ 376814 h 676275"/>
              <a:gd name="connsiteX2" fmla="*/ 352183 w 542925"/>
              <a:gd name="connsiteY2" fmla="*/ 147262 h 676275"/>
              <a:gd name="connsiteX3" fmla="*/ 485533 w 542925"/>
              <a:gd name="connsiteY3" fmla="*/ 68204 h 676275"/>
              <a:gd name="connsiteX4" fmla="*/ 469340 w 542925"/>
              <a:gd name="connsiteY4" fmla="*/ 96779 h 676275"/>
              <a:gd name="connsiteX5" fmla="*/ 416953 w 542925"/>
              <a:gd name="connsiteY5" fmla="*/ 192029 h 676275"/>
              <a:gd name="connsiteX6" fmla="*/ 433145 w 542925"/>
              <a:gd name="connsiteY6" fmla="*/ 216794 h 676275"/>
              <a:gd name="connsiteX7" fmla="*/ 484580 w 542925"/>
              <a:gd name="connsiteY7" fmla="*/ 124402 h 676275"/>
              <a:gd name="connsiteX8" fmla="*/ 509345 w 542925"/>
              <a:gd name="connsiteY8" fmla="*/ 78682 h 676275"/>
              <a:gd name="connsiteX9" fmla="*/ 536015 w 542925"/>
              <a:gd name="connsiteY9" fmla="*/ 37724 h 676275"/>
              <a:gd name="connsiteX10" fmla="*/ 524585 w 542925"/>
              <a:gd name="connsiteY10" fmla="*/ 7244 h 676275"/>
              <a:gd name="connsiteX11" fmla="*/ 297890 w 542925"/>
              <a:gd name="connsiteY11" fmla="*/ 39629 h 676275"/>
              <a:gd name="connsiteX12" fmla="*/ 307415 w 542925"/>
              <a:gd name="connsiteY12" fmla="*/ 71062 h 676275"/>
              <a:gd name="connsiteX13" fmla="*/ 436003 w 542925"/>
              <a:gd name="connsiteY13" fmla="*/ 54869 h 676275"/>
              <a:gd name="connsiteX14" fmla="*/ 233120 w 542925"/>
              <a:gd name="connsiteY14" fmla="*/ 208222 h 676275"/>
              <a:gd name="connsiteX15" fmla="*/ 57860 w 542925"/>
              <a:gd name="connsiteY15" fmla="*/ 473969 h 676275"/>
              <a:gd name="connsiteX16" fmla="*/ 7378 w 542925"/>
              <a:gd name="connsiteY16" fmla="*/ 648277 h 676275"/>
              <a:gd name="connsiteX17" fmla="*/ 14045 w 542925"/>
              <a:gd name="connsiteY17" fmla="*/ 670184 h 676275"/>
              <a:gd name="connsiteX18" fmla="*/ 27380 w 542925"/>
              <a:gd name="connsiteY18" fmla="*/ 669232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925" h="676275">
                <a:moveTo>
                  <a:pt x="27380" y="669232"/>
                </a:moveTo>
                <a:cubicBezTo>
                  <a:pt x="44525" y="565409"/>
                  <a:pt x="83578" y="465397"/>
                  <a:pt x="138823" y="376814"/>
                </a:cubicBezTo>
                <a:cubicBezTo>
                  <a:pt x="195020" y="288232"/>
                  <a:pt x="267410" y="209174"/>
                  <a:pt x="352183" y="147262"/>
                </a:cubicBezTo>
                <a:cubicBezTo>
                  <a:pt x="394093" y="116782"/>
                  <a:pt x="438860" y="90112"/>
                  <a:pt x="485533" y="68204"/>
                </a:cubicBezTo>
                <a:cubicBezTo>
                  <a:pt x="479818" y="77729"/>
                  <a:pt x="475055" y="87254"/>
                  <a:pt x="469340" y="96779"/>
                </a:cubicBezTo>
                <a:cubicBezTo>
                  <a:pt x="452195" y="128212"/>
                  <a:pt x="434098" y="160597"/>
                  <a:pt x="416953" y="192029"/>
                </a:cubicBezTo>
                <a:cubicBezTo>
                  <a:pt x="412190" y="201554"/>
                  <a:pt x="425525" y="230129"/>
                  <a:pt x="433145" y="216794"/>
                </a:cubicBezTo>
                <a:cubicBezTo>
                  <a:pt x="450290" y="186314"/>
                  <a:pt x="467435" y="154882"/>
                  <a:pt x="484580" y="124402"/>
                </a:cubicBezTo>
                <a:cubicBezTo>
                  <a:pt x="493153" y="109162"/>
                  <a:pt x="501725" y="93922"/>
                  <a:pt x="509345" y="78682"/>
                </a:cubicBezTo>
                <a:cubicBezTo>
                  <a:pt x="516965" y="64394"/>
                  <a:pt x="523633" y="48202"/>
                  <a:pt x="536015" y="37724"/>
                </a:cubicBezTo>
                <a:cubicBezTo>
                  <a:pt x="543635" y="31057"/>
                  <a:pt x="535063" y="5339"/>
                  <a:pt x="524585" y="7244"/>
                </a:cubicBezTo>
                <a:cubicBezTo>
                  <a:pt x="449338" y="21532"/>
                  <a:pt x="374090" y="32009"/>
                  <a:pt x="297890" y="39629"/>
                </a:cubicBezTo>
                <a:cubicBezTo>
                  <a:pt x="287413" y="40582"/>
                  <a:pt x="295033" y="72967"/>
                  <a:pt x="307415" y="71062"/>
                </a:cubicBezTo>
                <a:cubicBezTo>
                  <a:pt x="350278" y="66299"/>
                  <a:pt x="393140" y="61537"/>
                  <a:pt x="436003" y="54869"/>
                </a:cubicBezTo>
                <a:cubicBezTo>
                  <a:pt x="360755" y="94874"/>
                  <a:pt x="292175" y="147262"/>
                  <a:pt x="233120" y="208222"/>
                </a:cubicBezTo>
                <a:cubicBezTo>
                  <a:pt x="158825" y="284422"/>
                  <a:pt x="98818" y="375862"/>
                  <a:pt x="57860" y="473969"/>
                </a:cubicBezTo>
                <a:cubicBezTo>
                  <a:pt x="35000" y="530167"/>
                  <a:pt x="17855" y="588269"/>
                  <a:pt x="7378" y="648277"/>
                </a:cubicBezTo>
                <a:cubicBezTo>
                  <a:pt x="6425" y="655897"/>
                  <a:pt x="8330" y="665422"/>
                  <a:pt x="14045" y="670184"/>
                </a:cubicBezTo>
                <a:cubicBezTo>
                  <a:pt x="20713" y="676852"/>
                  <a:pt x="25475" y="675899"/>
                  <a:pt x="27380" y="669232"/>
                </a:cubicBezTo>
                <a:close/>
              </a:path>
            </a:pathLst>
          </a:custGeom>
          <a:solidFill>
            <a:srgbClr val="231F20"/>
          </a:solidFill>
          <a:ln w="9525" cap="flat">
            <a:noFill/>
            <a:prstDash val="solid"/>
            <a:miter/>
          </a:ln>
        </p:spPr>
        <p:txBody>
          <a:bodyPr rtlCol="0" anchor="ctr"/>
          <a:lstStyle/>
          <a:p>
            <a:pPr rtl="0"/>
            <a:endParaRPr lang="en-GB" dirty="0"/>
          </a:p>
        </p:txBody>
      </p:sp>
      <p:pic>
        <p:nvPicPr>
          <p:cNvPr id="23" name="Kép helye 6">
            <a:extLst>
              <a:ext uri="{FF2B5EF4-FFF2-40B4-BE49-F238E27FC236}">
                <a16:creationId xmlns:a16="http://schemas.microsoft.com/office/drawing/2014/main" id="{1728C82C-B521-466C-98EF-C2F8B8985BBE}"/>
              </a:ext>
            </a:extLst>
          </p:cNvPr>
          <p:cNvPicPr>
            <a:picLocks noChangeAspect="1"/>
          </p:cNvPicPr>
          <p:nvPr/>
        </p:nvPicPr>
        <p:blipFill>
          <a:blip r:embed="rId4"/>
          <a:stretch>
            <a:fillRect/>
          </a:stretch>
        </p:blipFill>
        <p:spPr>
          <a:xfrm>
            <a:off x="8933564" y="614797"/>
            <a:ext cx="438276" cy="438276"/>
          </a:xfrm>
          <a:prstGeom prst="rect">
            <a:avLst/>
          </a:prstGeom>
        </p:spPr>
      </p:pic>
      <p:pic>
        <p:nvPicPr>
          <p:cNvPr id="28" name="Kép helye 6">
            <a:extLst>
              <a:ext uri="{FF2B5EF4-FFF2-40B4-BE49-F238E27FC236}">
                <a16:creationId xmlns:a16="http://schemas.microsoft.com/office/drawing/2014/main" id="{90305445-AC8E-4EC7-A561-7CF590572619}"/>
              </a:ext>
            </a:extLst>
          </p:cNvPr>
          <p:cNvPicPr>
            <a:picLocks noChangeAspect="1"/>
          </p:cNvPicPr>
          <p:nvPr/>
        </p:nvPicPr>
        <p:blipFill>
          <a:blip r:embed="rId4"/>
          <a:stretch>
            <a:fillRect/>
          </a:stretch>
        </p:blipFill>
        <p:spPr>
          <a:xfrm>
            <a:off x="9406690" y="617069"/>
            <a:ext cx="438276" cy="438276"/>
          </a:xfrm>
          <a:prstGeom prst="rect">
            <a:avLst/>
          </a:prstGeom>
          <a:effectLst>
            <a:glow>
              <a:schemeClr val="accent1"/>
            </a:glow>
            <a:outerShdw sx="1000" sy="1000" algn="ctr" rotWithShape="0">
              <a:srgbClr val="000000"/>
            </a:outerShdw>
            <a:reflection endPos="0" dir="5400000" sy="-100000" algn="bl" rotWithShape="0"/>
            <a:softEdge rad="0"/>
          </a:effectLst>
        </p:spPr>
      </p:pic>
      <p:pic>
        <p:nvPicPr>
          <p:cNvPr id="29" name="Kép helye 6">
            <a:extLst>
              <a:ext uri="{FF2B5EF4-FFF2-40B4-BE49-F238E27FC236}">
                <a16:creationId xmlns:a16="http://schemas.microsoft.com/office/drawing/2014/main" id="{D3E78DBA-8D1B-4051-9F0A-9124D8773574}"/>
              </a:ext>
            </a:extLst>
          </p:cNvPr>
          <p:cNvPicPr>
            <a:picLocks noChangeAspect="1"/>
          </p:cNvPicPr>
          <p:nvPr/>
        </p:nvPicPr>
        <p:blipFill>
          <a:blip r:embed="rId4"/>
          <a:stretch>
            <a:fillRect/>
          </a:stretch>
        </p:blipFill>
        <p:spPr>
          <a:xfrm>
            <a:off x="9879818" y="612517"/>
            <a:ext cx="438276" cy="438276"/>
          </a:xfrm>
          <a:prstGeom prst="rect">
            <a:avLst/>
          </a:prstGeom>
        </p:spPr>
      </p:pic>
      <p:pic>
        <p:nvPicPr>
          <p:cNvPr id="30" name="Kép helye 6">
            <a:extLst>
              <a:ext uri="{FF2B5EF4-FFF2-40B4-BE49-F238E27FC236}">
                <a16:creationId xmlns:a16="http://schemas.microsoft.com/office/drawing/2014/main" id="{4F513DA6-8168-4D20-9C96-B5060720F19C}"/>
              </a:ext>
            </a:extLst>
          </p:cNvPr>
          <p:cNvPicPr>
            <a:picLocks noChangeAspect="1"/>
          </p:cNvPicPr>
          <p:nvPr/>
        </p:nvPicPr>
        <p:blipFill>
          <a:blip r:embed="rId4"/>
          <a:stretch>
            <a:fillRect/>
          </a:stretch>
        </p:blipFill>
        <p:spPr>
          <a:xfrm>
            <a:off x="10352946" y="614789"/>
            <a:ext cx="438276" cy="438276"/>
          </a:xfrm>
          <a:prstGeom prst="rect">
            <a:avLst/>
          </a:prstGeom>
        </p:spPr>
      </p:pic>
      <p:sp>
        <p:nvSpPr>
          <p:cNvPr id="38" name="Szöveg helye 14">
            <a:extLst>
              <a:ext uri="{FF2B5EF4-FFF2-40B4-BE49-F238E27FC236}">
                <a16:creationId xmlns:a16="http://schemas.microsoft.com/office/drawing/2014/main" id="{CA2745AA-C096-410D-BB41-CBC13095276B}"/>
              </a:ext>
            </a:extLst>
          </p:cNvPr>
          <p:cNvSpPr txBox="1">
            <a:spLocks/>
          </p:cNvSpPr>
          <p:nvPr/>
        </p:nvSpPr>
        <p:spPr>
          <a:xfrm>
            <a:off x="9103193" y="1078416"/>
            <a:ext cx="1499496" cy="227996"/>
          </a:xfrm>
          <a:prstGeom prst="rect">
            <a:avLst/>
          </a:prstGeom>
          <a:noFill/>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hu-HU" dirty="0">
                <a:solidFill>
                  <a:schemeClr val="tx1"/>
                </a:solidFill>
                <a:latin typeface="Calibri Light" panose="020F0302020204030204" pitchFamily="34" charset="0"/>
                <a:cs typeface="Calibri Light" panose="020F0302020204030204" pitchFamily="34" charset="0"/>
              </a:rPr>
              <a:t>új erőforrások</a:t>
            </a:r>
            <a:endParaRPr lang="en-GB" dirty="0">
              <a:solidFill>
                <a:schemeClr val="tx1"/>
              </a:solidFill>
              <a:latin typeface="Calibri Light" panose="020F0302020204030204" pitchFamily="34" charset="0"/>
              <a:cs typeface="Calibri Light" panose="020F0302020204030204" pitchFamily="34" charset="0"/>
            </a:endParaRPr>
          </a:p>
        </p:txBody>
      </p:sp>
      <p:pic>
        <p:nvPicPr>
          <p:cNvPr id="4" name="Kép 3">
            <a:extLst>
              <a:ext uri="{FF2B5EF4-FFF2-40B4-BE49-F238E27FC236}">
                <a16:creationId xmlns:a16="http://schemas.microsoft.com/office/drawing/2014/main" id="{573743F2-2630-42F9-8822-A8201C1146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635" y="3178138"/>
            <a:ext cx="11116775" cy="3749444"/>
          </a:xfrm>
          <a:prstGeom prst="rect">
            <a:avLst/>
          </a:prstGeom>
        </p:spPr>
      </p:pic>
      <p:pic>
        <p:nvPicPr>
          <p:cNvPr id="10" name="Kép 9">
            <a:extLst>
              <a:ext uri="{FF2B5EF4-FFF2-40B4-BE49-F238E27FC236}">
                <a16:creationId xmlns:a16="http://schemas.microsoft.com/office/drawing/2014/main" id="{3AAA233B-C3E9-454A-B489-EBD46277D7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782" y="843770"/>
            <a:ext cx="6256424" cy="2395739"/>
          </a:xfrm>
          <a:prstGeom prst="rect">
            <a:avLst/>
          </a:prstGeom>
        </p:spPr>
      </p:pic>
    </p:spTree>
    <p:extLst>
      <p:ext uri="{BB962C8B-B14F-4D97-AF65-F5344CB8AC3E}">
        <p14:creationId xmlns:p14="http://schemas.microsoft.com/office/powerpoint/2010/main" val="233249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A" id="{1BE77F33-257E-479D-B44E-E2BF257A5662}" vid="{7127042C-EF12-4B85-9C45-9BFC03BC8D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14521</TotalTime>
  <Words>5704</Words>
  <Application>Microsoft Office PowerPoint</Application>
  <PresentationFormat>Szélesvásznú</PresentationFormat>
  <Paragraphs>679</Paragraphs>
  <Slides>61</Slides>
  <Notes>50</Notes>
  <HiddenSlides>28</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61</vt:i4>
      </vt:variant>
    </vt:vector>
  </HeadingPairs>
  <TitlesOfParts>
    <vt:vector size="68" baseType="lpstr">
      <vt:lpstr>Arial</vt:lpstr>
      <vt:lpstr>Calibri</vt:lpstr>
      <vt:lpstr>Calibri Light</vt:lpstr>
      <vt:lpstr>Monospace</vt:lpstr>
      <vt:lpstr>Times New Roman</vt:lpstr>
      <vt:lpstr>Verdana</vt:lpstr>
      <vt:lpstr>Office</vt:lpstr>
      <vt:lpstr>Félévi beszámoló</vt:lpstr>
      <vt:lpstr>Az optimalizáló eljárás felépítése</vt:lpstr>
      <vt:lpstr>Tanulás a válaszidő becslésére</vt:lpstr>
      <vt:lpstr>Tanulás a válaszidő becslésére</vt:lpstr>
      <vt:lpstr>Tanulás a válaszidő becslésére</vt:lpstr>
      <vt:lpstr>Tanulás a válaszidő becslésére</vt:lpstr>
      <vt:lpstr>A Neurális háló tanítása</vt:lpstr>
      <vt:lpstr>PowerPoint-bemutató</vt:lpstr>
      <vt:lpstr>PowerPoint-bemutató</vt:lpstr>
      <vt:lpstr>PowerPoint-bemutató</vt:lpstr>
      <vt:lpstr>PowerPoint-bemutató</vt:lpstr>
      <vt:lpstr>PowerPoint-bemutató</vt:lpstr>
      <vt:lpstr>PowerPoint-bemutató</vt:lpstr>
      <vt:lpstr>Második tanulási fázis</vt:lpstr>
      <vt:lpstr>Második tanulási fázis</vt:lpstr>
      <vt:lpstr>Második tanulási fázis</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Tanulás a válaszidő becslésére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Köszönöm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for predicting latency</dc:title>
  <dc:creator>István Pintye</dc:creator>
  <cp:lastModifiedBy>lpds</cp:lastModifiedBy>
  <cp:revision>687</cp:revision>
  <dcterms:created xsi:type="dcterms:W3CDTF">2019-06-15T13:08:53Z</dcterms:created>
  <dcterms:modified xsi:type="dcterms:W3CDTF">2021-10-01T20:50:19Z</dcterms:modified>
</cp:coreProperties>
</file>